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4"/>
  </p:notesMasterIdLst>
  <p:handoutMasterIdLst>
    <p:handoutMasterId r:id="rId65"/>
  </p:handoutMasterIdLst>
  <p:sldIdLst>
    <p:sldId id="394" r:id="rId2"/>
    <p:sldId id="395" r:id="rId3"/>
    <p:sldId id="396" r:id="rId4"/>
    <p:sldId id="397" r:id="rId5"/>
    <p:sldId id="398" r:id="rId6"/>
    <p:sldId id="399" r:id="rId7"/>
    <p:sldId id="400" r:id="rId8"/>
    <p:sldId id="401" r:id="rId9"/>
    <p:sldId id="453" r:id="rId10"/>
    <p:sldId id="402" r:id="rId11"/>
    <p:sldId id="403" r:id="rId12"/>
    <p:sldId id="405" r:id="rId13"/>
    <p:sldId id="406" r:id="rId14"/>
    <p:sldId id="407" r:id="rId15"/>
    <p:sldId id="454" r:id="rId16"/>
    <p:sldId id="408" r:id="rId17"/>
    <p:sldId id="409" r:id="rId18"/>
    <p:sldId id="410" r:id="rId19"/>
    <p:sldId id="411" r:id="rId20"/>
    <p:sldId id="412" r:id="rId21"/>
    <p:sldId id="413" r:id="rId22"/>
    <p:sldId id="455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56" r:id="rId34"/>
    <p:sldId id="425" r:id="rId35"/>
    <p:sldId id="426" r:id="rId36"/>
    <p:sldId id="427" r:id="rId37"/>
    <p:sldId id="428" r:id="rId38"/>
    <p:sldId id="429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57" r:id="rId57"/>
    <p:sldId id="448" r:id="rId58"/>
    <p:sldId id="458" r:id="rId59"/>
    <p:sldId id="449" r:id="rId60"/>
    <p:sldId id="452" r:id="rId61"/>
    <p:sldId id="450" r:id="rId62"/>
    <p:sldId id="459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7F00"/>
    <a:srgbClr val="FF3399"/>
    <a:srgbClr val="FF0000"/>
    <a:srgbClr val="0000FF"/>
    <a:srgbClr val="336600"/>
    <a:srgbClr val="FF6600"/>
    <a:srgbClr val="CC0000"/>
    <a:srgbClr val="99CC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2" autoAdjust="0"/>
    <p:restoredTop sz="86564" autoAdjust="0"/>
  </p:normalViewPr>
  <p:slideViewPr>
    <p:cSldViewPr>
      <p:cViewPr varScale="1">
        <p:scale>
          <a:sx n="75" d="100"/>
          <a:sy n="75" d="100"/>
        </p:scale>
        <p:origin x="-114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6.8134126919146873E-2"/>
          <c:w val="0.72893724548196748"/>
          <c:h val="0.9318658730808626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Lbls>
            <c:dLbl>
              <c:idx val="0"/>
              <c:layout>
                <c:manualLayout>
                  <c:x val="-6.2578740157480314E-2"/>
                  <c:y val="0.13526866433362497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7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21505818869150267"/>
                  <c:y val="-7.0470908749957081E-2"/>
                </c:manualLayout>
              </c:layout>
              <c:tx>
                <c:rich>
                  <a:bodyPr/>
                  <a:lstStyle/>
                  <a:p>
                    <a:pPr>
                      <a:defRPr sz="2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38</a:t>
                    </a:r>
                    <a:r>
                      <a:rPr lang="hr-HR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</c:sp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7352140571144495"/>
                  <c:y val="-0.12266288802199572"/>
                </c:manualLayout>
              </c:layout>
              <c:tx>
                <c:rich>
                  <a:bodyPr/>
                  <a:lstStyle/>
                  <a:p>
                    <a:pPr>
                      <a:defRPr sz="2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pPr>
                    <a:r>
                      <a: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55</a:t>
                    </a:r>
                    <a:r>
                      <a:rPr lang="hr-HR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 %</a:t>
                    </a:r>
                    <a:endParaRPr lang="en-US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verbalno</c:v>
                </c:pt>
                <c:pt idx="1">
                  <c:v>vokalno</c:v>
                </c:pt>
                <c:pt idx="2">
                  <c:v>facijalno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38</c:v>
                </c:pt>
                <c:pt idx="2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3761211465292054"/>
          <c:y val="0.29495703584376182"/>
          <c:w val="0.24777611547056624"/>
          <c:h val="0.35391924879536435"/>
        </c:manualLayout>
      </c:layout>
      <c:overlay val="0"/>
      <c:txPr>
        <a:bodyPr/>
        <a:lstStyle/>
        <a:p>
          <a:pPr>
            <a:defRPr sz="1800" b="0"/>
          </a:pPr>
          <a:endParaRPr lang="sr-Latn-RS"/>
        </a:p>
      </c:txPr>
    </c:legend>
    <c:plotVisOnly val="1"/>
    <c:dispBlanksAs val="gap"/>
    <c:showDLblsOverMax val="0"/>
  </c:chart>
  <c:spPr>
    <a:solidFill>
      <a:sysClr val="window" lastClr="FFFFFF"/>
    </a:solidFill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643-D875-49BA-AC11-2E81D3EFA866}" type="datetimeFigureOut">
              <a:rPr lang="sr-Latn-CS" smtClean="0"/>
              <a:pPr/>
              <a:t>16.2.2019.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32DD3-7C58-48D1-8B1A-B03023A7F4A4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2243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C008-3BA1-4F57-A152-90474F7AC888}" type="datetimeFigureOut">
              <a:rPr lang="sr-Latn-CS" smtClean="0"/>
              <a:pPr/>
              <a:t>16.2.2019.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E15-898B-44A5-B093-43F17AD5834C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260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>
                <a:solidFill>
                  <a:prstClr val="black"/>
                </a:solidFill>
              </a:rPr>
              <a:pPr/>
              <a:t>12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74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7830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1E15-898B-44A5-B093-43F17AD5834C}" type="slidenum">
              <a:rPr lang="hr-HR" smtClean="0"/>
              <a:pPr/>
              <a:t>44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323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034" y="796884"/>
            <a:ext cx="821537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7CB97365-EBCA-4027-87D5-99FC1D4DF0BB}" type="datetimeFigureOut">
              <a:rPr lang="en-US" smtClean="0"/>
              <a:pPr/>
              <a:t>2/16/2019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eaLnBrk="1" fontAlgn="base" hangingPunct="1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DuBh7VbGgU" TargetMode="External"/><Relationship Id="rId2" Type="http://schemas.openxmlformats.org/officeDocument/2006/relationships/hyperlink" Target="https://youtu.be/_wFZ5Dbj8D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bu.edu/research/files/2016/11/h_research_65020227_illustr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16" r="4557" b="-116"/>
          <a:stretch/>
        </p:blipFill>
        <p:spPr bwMode="auto">
          <a:xfrm>
            <a:off x="0" y="7936"/>
            <a:ext cx="9144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085184"/>
            <a:ext cx="9144000" cy="1772815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0" y="5526376"/>
            <a:ext cx="9144000" cy="11429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>
              <a:lnSpc>
                <a:spcPts val="5500"/>
              </a:lnSpc>
              <a:spcBef>
                <a:spcPts val="600"/>
              </a:spcBef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SOCIJALNA INTERAKCIJA, </a:t>
            </a:r>
          </a:p>
          <a:p>
            <a:pPr algn="ctr">
              <a:lnSpc>
                <a:spcPts val="5500"/>
              </a:lnSpc>
              <a:spcBef>
                <a:spcPts val="600"/>
              </a:spcBef>
              <a:defRPr/>
            </a:pPr>
            <a:r>
              <a:rPr lang="hr-H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GRUPE I ORGANIZACIJE</a:t>
            </a:r>
          </a:p>
        </p:txBody>
      </p:sp>
      <p:sp>
        <p:nvSpPr>
          <p:cNvPr id="3" name="AutoShape 4" descr="http://www.wornthrough.com/blog/wp-content/uploads/2012/10/jam_hom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3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https://media.nngroup.com/media/editor/2017/07/06/screen-shot-2017-07-06-at-35328-p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71" b="5111"/>
          <a:stretch/>
        </p:blipFill>
        <p:spPr bwMode="auto">
          <a:xfrm>
            <a:off x="2786113" y="3928496"/>
            <a:ext cx="3586087" cy="28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80728"/>
            <a:ext cx="9144032" cy="5734420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Erving </a:t>
            </a:r>
            <a:r>
              <a:rPr lang="hr-HR" sz="24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društveni život je  kao kazalište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prednji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stražnji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svi su istovremeno i glumci i publika (predstavljanje sebe)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stvaramo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definiciju sebe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upravljanje dojmom o sebi</a:t>
            </a:r>
            <a:endParaRPr lang="hr-HR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28" y="3212976"/>
            <a:ext cx="2928958" cy="571504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PREDNJI PLAN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02400" y="3212976"/>
            <a:ext cx="2857520" cy="571107"/>
          </a:xfrm>
          <a:prstGeom prst="rect">
            <a:avLst/>
          </a:prstGeom>
          <a:solidFill>
            <a:srgbClr val="000099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STRAŽNJI PLAN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037686" y="4000504"/>
            <a:ext cx="742226" cy="1333795"/>
          </a:xfrm>
          <a:prstGeom prst="line">
            <a:avLst/>
          </a:prstGeom>
          <a:ln w="101600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436096" y="4000504"/>
            <a:ext cx="894270" cy="936104"/>
          </a:xfrm>
          <a:prstGeom prst="line">
            <a:avLst/>
          </a:prstGeom>
          <a:ln w="101600">
            <a:solidFill>
              <a:srgbClr val="000099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109 - 110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7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build="allAtOnce" animBg="1"/>
      <p:bldP spid="12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908720"/>
            <a:ext cx="9144032" cy="5832648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Harold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etnometodologija 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proučavanje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načina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postupaka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(metoda) koje ljudi u svakodnevnom životu rabe,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kako bi dali smisao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onom što drugi čine ili kažu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smatramo da je stvarnost nešto čvrsto i jasno definirano, te je uzimamo zdravo za gotovo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stvarnost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nije jasno definirana</a:t>
            </a: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  <a:buNone/>
            </a:pPr>
            <a:endParaRPr lang="hr-HR" sz="2400" b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4000" indent="0">
              <a:spcBef>
                <a:spcPts val="2400"/>
              </a:spcBef>
              <a:buNone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EKSPERIMENT PREKIDA </a:t>
            </a:r>
            <a:r>
              <a:rPr lang="hr-HR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hr-HR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namjerno kršenje podrazumjevanih pravila interakcije i promatranje reakcija ispitanika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5918" y="3933056"/>
            <a:ext cx="5522386" cy="1643074"/>
          </a:xfrm>
          <a:prstGeom prst="rect">
            <a:avLst/>
          </a:prstGeom>
          <a:solidFill>
            <a:srgbClr val="00009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 lvl="3">
              <a:spcBef>
                <a:spcPts val="1800"/>
              </a:spcBef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A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Imam četrnaestogodišnjeg sina.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B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 Dobro, to je uredu.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A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Imam i psa.</a:t>
            </a:r>
          </a:p>
          <a:p>
            <a:pPr marL="216000" lvl="3">
              <a:buClr>
                <a:prstClr val="white"/>
              </a:buClr>
              <a:buSzPct val="100000"/>
            </a:pP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osoba </a:t>
            </a:r>
            <a:r>
              <a:rPr lang="hr-HR" sz="2200" b="1" i="1" dirty="0" smtClean="0">
                <a:solidFill>
                  <a:srgbClr val="FFC000"/>
                </a:solidFill>
                <a:cs typeface="Arial" pitchFamily="34" charset="0"/>
              </a:rPr>
              <a:t>B</a:t>
            </a:r>
            <a:r>
              <a:rPr lang="hr-HR" sz="2200" b="1" i="1" dirty="0" smtClean="0">
                <a:solidFill>
                  <a:prstClr val="white"/>
                </a:solidFill>
                <a:cs typeface="Arial" pitchFamily="34" charset="0"/>
              </a:rPr>
              <a:t>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Oh, žao mi je.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6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5528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 smtClean="0">
                <a:latin typeface="+mj-lt"/>
                <a:cs typeface="Calibri" panose="020F0502020204030204" pitchFamily="34" charset="0"/>
              </a:rPr>
              <a:t>George Casper </a:t>
            </a:r>
            <a:r>
              <a:rPr lang="hr-HR" sz="2400" b="1" i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Homans</a:t>
            </a: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400" dirty="0">
                <a:latin typeface="+mj-lt"/>
                <a:cs typeface="Calibri" panose="020F0502020204030204" pitchFamily="34" charset="0"/>
              </a:rPr>
              <a:t>t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eorija socijalne razmjene opisuje naše sudjelovanje u interakciji kao neku vrstu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„socijalnoga knjigovodstva”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, kojim unosimo red u odnose s drugim ljudima odmjeravajući nagrade, troškove i profite</a:t>
            </a:r>
          </a:p>
          <a:p>
            <a:pPr>
              <a:buFont typeface="Arial" pitchFamily="34" charset="0"/>
              <a:buChar char="−"/>
            </a:pPr>
            <a:endParaRPr lang="hr-HR" sz="2400" b="1" dirty="0" smtClean="0">
              <a:solidFill>
                <a:srgbClr val="FFC000"/>
              </a:solidFill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−"/>
            </a:pPr>
            <a:endParaRPr lang="hr-HR" sz="24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34366" y="3721592"/>
            <a:ext cx="735811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548640" indent="-41148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Wingdings 2"/>
              <a:buNone/>
              <a:defRPr/>
            </a:pPr>
            <a:r>
              <a:rPr lang="hr-HR" sz="2500" u="sng" dirty="0" smtClean="0">
                <a:solidFill>
                  <a:prstClr val="white"/>
                </a:solidFill>
                <a:cs typeface="Arial" pitchFamily="34" charset="0"/>
              </a:rPr>
              <a:t>odmjeravanje nagrada, troškova i profita (dobiti)</a:t>
            </a:r>
          </a:p>
        </p:txBody>
      </p:sp>
      <p:sp>
        <p:nvSpPr>
          <p:cNvPr id="6" name="Rectangle 5"/>
          <p:cNvSpPr/>
          <p:nvPr/>
        </p:nvSpPr>
        <p:spPr>
          <a:xfrm>
            <a:off x="362868" y="3156070"/>
            <a:ext cx="2703224" cy="519600"/>
          </a:xfrm>
          <a:prstGeom prst="rect">
            <a:avLst/>
          </a:prstGeom>
          <a:solidFill>
            <a:srgbClr val="CC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INTERAKCIJA</a:t>
            </a:r>
            <a:endParaRPr lang="hr-HR" sz="26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3120" y="3156550"/>
            <a:ext cx="4798223" cy="518640"/>
          </a:xfrm>
          <a:prstGeom prst="rect">
            <a:avLst/>
          </a:prstGeom>
          <a:solidFill>
            <a:srgbClr val="000099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SOCIJALNO KNJIGOVODSTVO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820711" y="4078476"/>
            <a:ext cx="642942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14282" y="4527958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NAGRADE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43108" y="4741875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27075" y="2939409"/>
            <a:ext cx="475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5400" dirty="0" smtClean="0">
                <a:solidFill>
                  <a:prstClr val="white"/>
                </a:solidFill>
              </a:rPr>
              <a:t>=</a:t>
            </a:r>
            <a:endParaRPr lang="hr-HR" sz="54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282" y="5081814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TROŠKOVI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5656707"/>
            <a:ext cx="1785950" cy="428628"/>
          </a:xfrm>
          <a:prstGeom prst="rect">
            <a:avLst/>
          </a:prstGeom>
          <a:solidFill>
            <a:srgbClr val="000099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PROFIT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143108" y="5295731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110723" y="5870624"/>
            <a:ext cx="714380" cy="794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935594" y="4526829"/>
            <a:ext cx="6208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sve ono za što smo se spremni izvrgnuti trošku</a:t>
            </a:r>
            <a:endParaRPr lang="hr-HR" sz="22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35594" y="5065296"/>
            <a:ext cx="5994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sve ono što nastojimo izbjeći</a:t>
            </a:r>
            <a:endParaRPr lang="hr-HR" sz="2200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35594" y="5656707"/>
            <a:ext cx="1785950" cy="428628"/>
          </a:xfrm>
          <a:prstGeom prst="rect">
            <a:avLst/>
          </a:prstGeom>
          <a:solidFill>
            <a:srgbClr val="0099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NAGRADE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00694" y="5656707"/>
            <a:ext cx="1785950" cy="428628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Arial" pitchFamily="34" charset="0"/>
              </a:rPr>
              <a:t>TROŠKOVI</a:t>
            </a:r>
            <a:endParaRPr lang="hr-HR" sz="2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2035" y="5455523"/>
            <a:ext cx="558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4800" b="1" dirty="0" smtClean="0">
                <a:solidFill>
                  <a:prstClr val="white"/>
                </a:solidFill>
              </a:rPr>
              <a:t>−</a:t>
            </a:r>
            <a:endParaRPr lang="hr-HR" sz="4800" b="1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 animBg="1"/>
      <p:bldP spid="7" grpId="0" build="allAtOnce" animBg="1"/>
      <p:bldP spid="9" grpId="0" build="allAtOnce" animBg="1"/>
      <p:bldP spid="11" grpId="0" build="allAtOnce"/>
      <p:bldP spid="12" grpId="0" build="allAtOnce" animBg="1"/>
      <p:bldP spid="13" grpId="0" build="allAtOnce" animBg="1"/>
      <p:bldP spid="16" grpId="0" build="allAtOnce"/>
      <p:bldP spid="17" grpId="0" build="allAtOnce"/>
      <p:bldP spid="18" grpId="0" build="allAtOnce" animBg="1"/>
      <p:bldP spid="19" grpId="0" build="allAtOnce" animBg="1"/>
      <p:bldP spid="20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1071546"/>
            <a:ext cx="8964488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>
                <a:solidFill>
                  <a:prstClr val="white"/>
                </a:solidFill>
                <a:cs typeface="Arial" pitchFamily="34" charset="0"/>
              </a:rPr>
              <a:t>d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okle god sudionici razmjene smatraju da izvlače nekakvu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korist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iz odnosa, taj će se odnos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nastavljati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, slično kao u slučaju ponašanja na tržištu  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socijalna razmjena pretpostavlja </a:t>
            </a:r>
            <a:r>
              <a:rPr lang="hr-HR" sz="2500" b="1" dirty="0" smtClean="0">
                <a:solidFill>
                  <a:srgbClr val="FFC000"/>
                </a:solidFill>
                <a:cs typeface="Arial" pitchFamily="34" charset="0"/>
              </a:rPr>
              <a:t>NORMU RECIPROČNOSTI</a:t>
            </a:r>
            <a:r>
              <a:rPr lang="hr-HR" sz="25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– društveno pravilo da trebamo pomoći onima koji nam pomažu </a:t>
            </a:r>
            <a:r>
              <a:rPr lang="hr-HR" sz="2500" i="1" dirty="0" smtClean="0">
                <a:solidFill>
                  <a:prstClr val="white"/>
                </a:solidFill>
                <a:cs typeface="Arial" pitchFamily="34" charset="0"/>
              </a:rPr>
              <a:t>(„Dobro se dobrim vraća”)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110</a:t>
            </a:r>
          </a:p>
        </p:txBody>
      </p:sp>
    </p:spTree>
    <p:extLst>
      <p:ext uri="{BB962C8B-B14F-4D97-AF65-F5344CB8AC3E}">
        <p14:creationId xmlns:p14="http://schemas.microsoft.com/office/powerpoint/2010/main" val="2894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DRUŠTVENE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DRUŠTVENA GRUPA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ona grupa ljudi koja se nalazi u relativno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stalnoj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redovitoj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interakciji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„mi” i „oni” osjećaj – osjećaj pripadanja kao posljedica stalnosti interakcije među pojedincima u grupi</a:t>
            </a:r>
          </a:p>
          <a:p>
            <a:pPr marL="288000" indent="-288000">
              <a:spcBef>
                <a:spcPts val="3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AGREGAT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skup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anonimnih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međusobno nepovezanih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pojedinaca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koji su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 isto vrijeme na istom mjestu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/>
            </a:r>
            <a:b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</a:b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kupci u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samoposluživanju, putnici u zračnoj luci ili publika u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kino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000" i="1" dirty="0" smtClean="0">
                <a:solidFill>
                  <a:prstClr val="white"/>
                </a:solidFill>
                <a:cs typeface="Arial" pitchFamily="34" charset="0"/>
              </a:rPr>
              <a:t>dvorani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interakcija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među pojedincima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slaba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ili ne postoji</a:t>
            </a:r>
          </a:p>
          <a:p>
            <a:pPr marL="288000" indent="-288000">
              <a:spcBef>
                <a:spcPts val="3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SOCIJALNA KATEGORIJA 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statističko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grupiranje, tj.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svrstavanje ljudi u skupine</a:t>
            </a:r>
            <a:r>
              <a:rPr lang="hr-HR" sz="25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prema</a:t>
            </a:r>
            <a:r>
              <a:rPr lang="vi-VN" sz="25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dirty="0" smtClean="0">
                <a:solidFill>
                  <a:prstClr val="white"/>
                </a:solidFill>
                <a:cs typeface="Arial" pitchFamily="34" charset="0"/>
              </a:rPr>
              <a:t>određenim društveno zanimljivim ili bitnim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500" b="1" dirty="0" smtClean="0">
                <a:solidFill>
                  <a:srgbClr val="FFC000"/>
                </a:solidFill>
                <a:cs typeface="Arial" pitchFamily="34" charset="0"/>
              </a:rPr>
              <a:t>značajkama</a:t>
            </a:r>
            <a:r>
              <a:rPr lang="hr-HR" sz="25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1900" i="1" dirty="0" smtClean="0">
                <a:solidFill>
                  <a:prstClr val="white"/>
                </a:solidFill>
                <a:cs typeface="Arial" pitchFamily="34" charset="0"/>
              </a:rPr>
              <a:t>(prihodi, zanimanje, obrazovanje...)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podatci bitni za sociološka istraživanja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(statistički podatci)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720" y="1000108"/>
            <a:ext cx="3245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DRUŠTVENA GRUPA </a:t>
            </a:r>
            <a:endParaRPr lang="hr-H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20" y="2984188"/>
            <a:ext cx="1596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AGREGAT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720" y="4906044"/>
            <a:ext cx="4857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SOCIJALNA KATEGORIJA</a:t>
            </a:r>
            <a:endParaRPr lang="hr-HR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3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5" grpId="0" build="allAtOnce"/>
      <p:bldP spid="6" grpId="0" build="allAtOnce"/>
      <p:bldP spid="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8010" y="3964300"/>
            <a:ext cx="8895711" cy="2489036"/>
            <a:chOff x="178010" y="3666455"/>
            <a:chExt cx="8895711" cy="2489036"/>
          </a:xfrm>
        </p:grpSpPr>
        <p:grpSp>
          <p:nvGrpSpPr>
            <p:cNvPr id="12" name="Group 11"/>
            <p:cNvGrpSpPr/>
            <p:nvPr/>
          </p:nvGrpSpPr>
          <p:grpSpPr>
            <a:xfrm>
              <a:off x="178010" y="4149080"/>
              <a:ext cx="8895711" cy="2006411"/>
              <a:chOff x="178010" y="4149080"/>
              <a:chExt cx="8895711" cy="2006411"/>
            </a:xfrm>
          </p:grpSpPr>
          <p:pic>
            <p:nvPicPr>
              <p:cNvPr id="1028" name="Picture 4" descr="D:\BackUp_skola\sociologija\slike\socijalna_kategorija3.jpg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6084168" y="4149080"/>
                <a:ext cx="2989553" cy="200641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29" name="Picture 5" descr="D:\BackUp_skola\sociologija\slike\socijalna_kategorija.jp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78010" y="4149080"/>
                <a:ext cx="2937789" cy="200515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27" name="Picture 3" descr="D:\BackUp_skola\sociologija\slike\socijalna_kategorija2.jpg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27282" y="4149080"/>
                <a:ext cx="2745404" cy="1971199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78010" y="4149080"/>
                <a:ext cx="8895711" cy="200641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014847" y="3666455"/>
              <a:ext cx="3222036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schemeClr val="bg1"/>
                  </a:solidFill>
                </a:rPr>
                <a:t>SOCIJALNA KATEGORIJA</a:t>
              </a:r>
              <a:endParaRPr lang="hr-HR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1605" y="250356"/>
            <a:ext cx="8151878" cy="3178644"/>
            <a:chOff x="521605" y="250356"/>
            <a:chExt cx="8151878" cy="3178644"/>
          </a:xfrm>
        </p:grpSpPr>
        <p:grpSp>
          <p:nvGrpSpPr>
            <p:cNvPr id="15" name="Group 14"/>
            <p:cNvGrpSpPr/>
            <p:nvPr/>
          </p:nvGrpSpPr>
          <p:grpSpPr>
            <a:xfrm>
              <a:off x="521605" y="732981"/>
              <a:ext cx="8151878" cy="2696019"/>
              <a:chOff x="521605" y="353616"/>
              <a:chExt cx="8151878" cy="2696019"/>
            </a:xfrm>
          </p:grpSpPr>
          <p:pic>
            <p:nvPicPr>
              <p:cNvPr id="9" name="Picture 8" descr="agregat3.jp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605" y="408612"/>
                <a:ext cx="3961535" cy="2641023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" name="Picture 9" descr="agregat2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3277" y="430251"/>
                <a:ext cx="3930205" cy="2597745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521605" y="353616"/>
                <a:ext cx="8151878" cy="269601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901809" y="250356"/>
              <a:ext cx="1391471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schemeClr val="bg1"/>
                  </a:solidFill>
                </a:rPr>
                <a:t>AGREGAT</a:t>
              </a:r>
              <a:endParaRPr lang="hr-HR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8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108488" y="980728"/>
            <a:ext cx="90355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Charles Horton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Cooley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PRIMARNE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dugotrajne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grupe u kojima postoji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visok stupanj bliskosti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osjećajne povezanosti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među članovima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obitelj, grupa vršnjaka, prijatelji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važni čimbenici socijalizacije i socijalne kontrole</a:t>
            </a: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SEKUNDARNE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brojnije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su, njihovi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članovi nisu posebno emotivno povezani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, a njihove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međusobne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interakcije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nisu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tako</a:t>
            </a:r>
            <a:r>
              <a:rPr lang="vi-VN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sveobuhvatne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kao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u primarnim grupama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političke stranke, klubovi ili profesionalna udruženja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odnosi zasnovani na postizanju nekog cilja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granica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između primarnih i sekundarnih grupa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nije čvrsta </a:t>
            </a:r>
            <a:b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</a:br>
            <a:r>
              <a:rPr lang="hr-HR" sz="2000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(sekundarna grupa može postati primarna učestalijim druženjem članova)</a:t>
            </a:r>
            <a:endParaRPr lang="hr-HR" sz="2400" i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111 - 112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6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PRIMARNE I SEKUNDARNE GRUPE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591959"/>
              </p:ext>
            </p:extLst>
          </p:nvPr>
        </p:nvGraphicFramePr>
        <p:xfrm>
          <a:off x="214313" y="1535223"/>
          <a:ext cx="8786874" cy="4379797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413471"/>
                <a:gridCol w="3158662"/>
                <a:gridCol w="3214741"/>
              </a:tblGrid>
              <a:tr h="395070">
                <a:tc>
                  <a:txBody>
                    <a:bodyPr/>
                    <a:lstStyle/>
                    <a:p>
                      <a:pPr algn="ctr"/>
                      <a:endParaRPr lang="hr-HR" sz="2200" b="1" dirty="0">
                        <a:solidFill>
                          <a:schemeClr val="tx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PRIMARNE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itchFamily="34" charset="0"/>
                        </a:rPr>
                        <a:t>SEKUNDARNE</a:t>
                      </a:r>
                      <a:endParaRPr lang="hr-H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</a:tr>
              <a:tr h="39074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VELIČINA GRUPE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malobrojne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brojnije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ZNAČAJKE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osobno</a:t>
                      </a:r>
                      <a:r>
                        <a:rPr lang="hr-HR" sz="2000" b="0" baseline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ciljno</a:t>
                      </a:r>
                      <a:r>
                        <a:rPr lang="hr-HR" sz="2000" b="0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 orijentirani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42942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TRAJANJE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obično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dugotrajni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često </a:t>
                      </a:r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kratkotrajni</a:t>
                      </a:r>
                      <a:endParaRPr lang="hr-HR" sz="20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14380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OBUHVATNOST ODNOSA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obuhvatni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različite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površni</a:t>
                      </a:r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 odnosi koji uključuju malobrojne aktivnosti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kumimoji="0" lang="hr-HR" sz="2200" b="1" kern="12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Arial" pitchFamily="34" charset="0"/>
                        </a:rPr>
                        <a:t>TIPIČNI PRIMJERI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obitelj, prijateljstvo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radna organizacija, politička stranka</a:t>
                      </a:r>
                      <a:endParaRPr lang="hr-HR" sz="2000" b="0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39317">
                <a:tc>
                  <a:txBody>
                    <a:bodyPr/>
                    <a:lstStyle/>
                    <a:p>
                      <a:pPr marL="180000" algn="r"/>
                      <a:r>
                        <a:rPr lang="hr-HR" sz="2200" b="1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SLIČNOST</a:t>
                      </a:r>
                      <a:endParaRPr lang="hr-HR" sz="2200" b="1" dirty="0">
                        <a:solidFill>
                          <a:srgbClr val="FF0000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b="1" i="1" dirty="0" smtClean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gemeinschaft</a:t>
                      </a:r>
                      <a:endParaRPr lang="hr-HR" sz="2000" b="1" i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hr-HR" sz="2000" b="1" i="1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Arial" pitchFamily="34" charset="0"/>
                        </a:rPr>
                        <a:t>gesellschaft</a:t>
                      </a:r>
                      <a:endParaRPr kumimoji="0" lang="hr-HR" sz="2000" b="1" i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80728"/>
            <a:ext cx="9144032" cy="235688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cs typeface="Arial" pitchFamily="34" charset="0"/>
              </a:rPr>
              <a:t>REFERENTNE GRUPE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služe kao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osnovica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mjerilo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za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procjenjivanje i oblikovanje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naših stavova, osjećaja i djelovanja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pomažu nam shvatiti svijet oko sebe i služe kao izvor psihološke identifikacije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npr. revolucionar iz visoke klase (Ché), imigrant koji se asimilirao, učenik koji je dobio slabu ocjenu iz sociologije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</a:pPr>
            <a:endParaRPr lang="hr-HR" sz="22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4307" y="3540898"/>
            <a:ext cx="4221336" cy="500066"/>
          </a:xfrm>
          <a:prstGeom prst="rect">
            <a:avLst/>
          </a:prstGeom>
          <a:solidFill>
            <a:srgbClr val="CC0000"/>
          </a:solidFill>
          <a:ln w="1905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FUNKCIJE REFERENTNE GRUPE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604408" y="4741328"/>
            <a:ext cx="3077928" cy="1904965"/>
            <a:chOff x="1380909" y="4786322"/>
            <a:chExt cx="2810282" cy="1928826"/>
          </a:xfrm>
        </p:grpSpPr>
        <p:sp>
          <p:nvSpPr>
            <p:cNvPr id="14" name="Rectangle 13"/>
            <p:cNvSpPr/>
            <p:nvPr/>
          </p:nvSpPr>
          <p:spPr>
            <a:xfrm>
              <a:off x="1380909" y="5000636"/>
              <a:ext cx="2810282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srgbClr val="FF0000"/>
                  </a:solidFill>
                </a:rPr>
                <a:t>  </a:t>
              </a:r>
              <a:endParaRPr lang="hr-HR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71604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rot="5400000">
            <a:off x="4054075" y="4161240"/>
            <a:ext cx="500067" cy="46434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6518683" y="4161239"/>
            <a:ext cx="500067" cy="46435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8101" y="5273349"/>
            <a:ext cx="2874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usvajanje normi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grupe s kojom se poistovjećujemo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(stil života, odijevanje,  </a:t>
            </a:r>
            <a:r>
              <a:rPr lang="hr-HR" sz="2000" i="1" dirty="0" err="1" smtClean="0">
                <a:solidFill>
                  <a:prstClr val="white"/>
                </a:solidFill>
                <a:cs typeface="Arial" pitchFamily="34" charset="0"/>
              </a:rPr>
              <a:t>ponašanje..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.)</a:t>
            </a:r>
            <a:endParaRPr lang="hr-HR" sz="2000" i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8184" y="5273350"/>
            <a:ext cx="2420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usporedba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značajki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referentne grupe s grupom kojoj stvarno pripadamo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65704" y="4741328"/>
            <a:ext cx="2727633" cy="1904965"/>
            <a:chOff x="5279886" y="4786322"/>
            <a:chExt cx="2727633" cy="1928826"/>
          </a:xfrm>
        </p:grpSpPr>
        <p:sp>
          <p:nvSpPr>
            <p:cNvPr id="15" name="Rectangle 14"/>
            <p:cNvSpPr/>
            <p:nvPr/>
          </p:nvSpPr>
          <p:spPr>
            <a:xfrm>
              <a:off x="5279886" y="5000636"/>
              <a:ext cx="2727633" cy="1714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29256" y="4786322"/>
              <a:ext cx="2428892" cy="499669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KOMPARATIVNA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pic>
        <p:nvPicPr>
          <p:cNvPr id="18" name="Picture 17" descr="referentna_grup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2" y="3586584"/>
            <a:ext cx="2286016" cy="3100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113 - 114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89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10" grpId="0" build="allAtOnce"/>
      <p:bldP spid="16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REFERENTNE GRUPE </a:t>
            </a:r>
            <a:endParaRPr lang="hr-HR" sz="4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cs typeface="Arial" pitchFamily="34" charset="0"/>
              </a:rPr>
              <a:t>RELATIVNA DEPRIVACIJA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nezadovoljstv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zbog jaza između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zaista imamo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(u grupi kojoj pripadamo)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onoga što </a:t>
            </a:r>
            <a:r>
              <a:rPr lang="vi-VN" sz="2400" b="1" dirty="0" smtClean="0">
                <a:solidFill>
                  <a:srgbClr val="FFC000"/>
                </a:solidFill>
                <a:cs typeface="Arial" pitchFamily="34" charset="0"/>
              </a:rPr>
              <a:t>smatramo da bismo trebali imati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(na osnovi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i="1" dirty="0" smtClean="0">
                <a:solidFill>
                  <a:prstClr val="white"/>
                </a:solidFill>
                <a:cs typeface="Arial" pitchFamily="34" charset="0"/>
              </a:rPr>
              <a:t>mjerila referentne grupe)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primjer istraživanja za vrijeme II. svj. rata na američkim vojnicima </a:t>
            </a:r>
            <a:b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o motivaciji za napredovanje u vojsci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hipoteza: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u jedinicama s više odlikovanja, vojnici će biti zadovoljniji i motiviraniji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rezultati istraživanja: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pripadnici jedinica koje su dobile manje odlikovanja bili su manje nezadovoljni nego pripadnici jedinica koje su dobile više odlikovanja u ratu</a:t>
            </a: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zaključak: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kao mjerilo za vlastite prosudbe uzimamo specifičnu društvenu grupu (referentnu grupu)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9036496" cy="564360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INTERAKCIJA </a:t>
            </a:r>
            <a:endParaRPr lang="hr-H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  <a:p>
            <a:pPr indent="-324000">
              <a:buSzPct val="100000"/>
              <a:buFont typeface="Arial" pitchFamily="34" charset="0"/>
              <a:buChar char="−"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obostrano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uzajamno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utjecanje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dvaju ili više osoba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na međusobno ponašanje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sz="2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mikro</a:t>
            </a:r>
            <a:r>
              <a:rPr lang="hr-H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sociološko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 promatranje društva </a:t>
            </a:r>
            <a:br>
              <a:rPr lang="hr-HR" dirty="0" smtClean="0">
                <a:latin typeface="+mj-lt"/>
                <a:cs typeface="Calibri" panose="020F0502020204030204" pitchFamily="34" charset="0"/>
              </a:rPr>
            </a:br>
            <a:r>
              <a:rPr lang="hr-HR" sz="2400" i="1" dirty="0" smtClean="0">
                <a:latin typeface="+mj-lt"/>
                <a:cs typeface="Calibri" panose="020F0502020204030204" pitchFamily="34" charset="0"/>
              </a:rPr>
              <a:t>(što ljudi rade, misle i osjećaju u svakodnevnim trenutcima života)</a:t>
            </a:r>
          </a:p>
          <a:p>
            <a:pPr indent="-324000">
              <a:spcBef>
                <a:spcPts val="180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j-lt"/>
                <a:cs typeface="Calibri" panose="020F0502020204030204" pitchFamily="34" charset="0"/>
              </a:rPr>
              <a:t>analiza socijalne interakcije bavi se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problemom proizvodnje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i </a:t>
            </a:r>
            <a:r>
              <a:rPr lang="hr-H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promjene društva</a:t>
            </a:r>
            <a:r>
              <a:rPr lang="hr-HR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dirty="0" smtClean="0">
                <a:latin typeface="+mj-lt"/>
                <a:cs typeface="Calibri" panose="020F0502020204030204" pitchFamily="34" charset="0"/>
              </a:rPr>
              <a:t>sa mikro razine („odozdo”) </a:t>
            </a:r>
            <a:r>
              <a:rPr lang="hr-HR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hr-HR" sz="2400" dirty="0" smtClean="0">
                <a:latin typeface="+mj-lt"/>
                <a:cs typeface="Calibri" panose="020F0502020204030204" pitchFamily="34" charset="0"/>
                <a:sym typeface="Wingdings" pitchFamily="2" charset="2"/>
              </a:rPr>
              <a:t>kako pojedinci mijenjaju društvo</a:t>
            </a:r>
            <a:endParaRPr lang="hr-HR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4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PONAVLJANJE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75904" y="836712"/>
            <a:ext cx="8572560" cy="564360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društvena grupa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agregat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socijalna kategorija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primarne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sekundarne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referentne grupe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relativna deprivacija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29" y="3212976"/>
            <a:ext cx="7020193" cy="358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36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GRUPNA DINAMIKA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32" y="908720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dvije bitne značajke za razumjevanje grupne dinamike: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VELIČINA GRUPE 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Georg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Simmel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VODSTVO GRUPE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</a:pPr>
            <a:endParaRPr lang="hr-HR" sz="2200" b="1" dirty="0" smtClean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1736" y="2337480"/>
            <a:ext cx="3643338" cy="571504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VELIČINA GRUPE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304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7389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TRIJADA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3240" y="4552058"/>
            <a:ext cx="25003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3</a:t>
            </a:r>
            <a:r>
              <a:rPr lang="hr-HR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stabilnija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(moguće koalicije)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manje intenzivna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tri odnosa</a:t>
            </a:r>
            <a:endParaRPr lang="hr-HR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6991" y="4266306"/>
            <a:ext cx="2539091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7842" y="4051992"/>
            <a:ext cx="1857388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DIJADA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190" y="4552058"/>
            <a:ext cx="2428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od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2</a:t>
            </a:r>
            <a:r>
              <a:rPr lang="hr-HR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krhkija i nestabilnija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intenzivnija interakcija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jedan odnos</a:t>
            </a:r>
            <a:endParaRPr lang="hr-HR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36007" y="4266306"/>
            <a:ext cx="3115589" cy="2214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prstClr val="white"/>
                </a:solidFill>
              </a:rPr>
              <a:t>  </a:t>
            </a:r>
            <a:endParaRPr lang="hr-HR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13523" y="4051992"/>
            <a:ext cx="2560557" cy="499669"/>
          </a:xfrm>
          <a:prstGeom prst="rect">
            <a:avLst/>
          </a:prstGeom>
          <a:solidFill>
            <a:srgbClr val="00206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BROJNIJE GRUPE</a:t>
            </a:r>
            <a:endParaRPr lang="hr-HR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65834" y="4552058"/>
            <a:ext cx="29266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dr. grupa s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više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članova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stabilnija od trijade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oblikuje se </a:t>
            </a: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formalna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struktura</a:t>
            </a: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 (položaji, </a:t>
            </a:r>
            <a:br>
              <a:rPr lang="hr-HR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dirty="0" smtClean="0">
                <a:solidFill>
                  <a:prstClr val="white"/>
                </a:solidFill>
                <a:cs typeface="Arial" pitchFamily="34" charset="0"/>
              </a:rPr>
              <a:t>uloge, pravila...)</a:t>
            </a:r>
          </a:p>
          <a:p>
            <a:pPr marL="180000" indent="-180000">
              <a:buFont typeface="Calibri" panose="020F0502020204030204" pitchFamily="34" charset="0"/>
              <a:buChar char="–"/>
            </a:pPr>
            <a:r>
              <a:rPr lang="hr-HR" b="1" dirty="0" smtClean="0">
                <a:solidFill>
                  <a:srgbClr val="FFC000"/>
                </a:solidFill>
                <a:cs typeface="Arial" pitchFamily="34" charset="0"/>
              </a:rPr>
              <a:t>slabi osobna interakcija </a:t>
            </a:r>
            <a:endParaRPr lang="hr-HR" b="1" dirty="0">
              <a:solidFill>
                <a:srgbClr val="FFC000"/>
              </a:solidFill>
              <a:cs typeface="Arial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1571604" y="305186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3893339" y="344476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857884" y="312329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03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14" grpId="0" animBg="1"/>
      <p:bldP spid="15" grpId="0" animBg="1"/>
      <p:bldP spid="16" grpId="0" build="allAtOnce"/>
      <p:bldP spid="30" grpId="0" animBg="1"/>
      <p:bldP spid="31" grpId="0" animBg="1"/>
      <p:bldP spid="32" grpId="0" build="allAtOnce"/>
      <p:bldP spid="34" grpId="0" animBg="1"/>
      <p:bldP spid="35" grpId="0" animBg="1"/>
      <p:bldP spid="36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29769" y="-1431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15789" y="530732"/>
            <a:ext cx="1662359" cy="1314092"/>
            <a:chOff x="298618" y="332656"/>
            <a:chExt cx="1846881" cy="1504194"/>
          </a:xfrm>
        </p:grpSpPr>
        <p:grpSp>
          <p:nvGrpSpPr>
            <p:cNvPr id="20" name="Group 19"/>
            <p:cNvGrpSpPr/>
            <p:nvPr/>
          </p:nvGrpSpPr>
          <p:grpSpPr>
            <a:xfrm>
              <a:off x="298618" y="1295844"/>
              <a:ext cx="1846881" cy="541006"/>
              <a:chOff x="298618" y="1295844"/>
              <a:chExt cx="1846881" cy="54100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98618" y="1295844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604493" y="1295844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cxnSp>
            <p:nvCxnSpPr>
              <p:cNvPr id="24" name="Straight Connector 23"/>
              <p:cNvCxnSpPr>
                <a:stCxn id="22" idx="6"/>
                <a:endCxn id="23" idx="2"/>
              </p:cNvCxnSpPr>
              <p:nvPr/>
            </p:nvCxnSpPr>
            <p:spPr>
              <a:xfrm>
                <a:off x="839624" y="1566347"/>
                <a:ext cx="7648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13019" y="332656"/>
              <a:ext cx="1618078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DIJADA</a:t>
              </a:r>
            </a:p>
            <a:p>
              <a:pPr algn="ctr"/>
              <a:r>
                <a:rPr lang="hr-HR" i="1" dirty="0" smtClean="0"/>
                <a:t>(jedan odnos)</a:t>
              </a:r>
              <a:endParaRPr lang="hr-HR" sz="2400" i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16129" y="373525"/>
            <a:ext cx="1662359" cy="2013041"/>
            <a:chOff x="3445199" y="332656"/>
            <a:chExt cx="1846881" cy="2304256"/>
          </a:xfrm>
        </p:grpSpPr>
        <p:sp>
          <p:nvSpPr>
            <p:cNvPr id="27" name="TextBox 26"/>
            <p:cNvSpPr txBox="1"/>
            <p:nvPr/>
          </p:nvSpPr>
          <p:spPr>
            <a:xfrm>
              <a:off x="3670195" y="332656"/>
              <a:ext cx="1396888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TRIJADA</a:t>
              </a:r>
            </a:p>
            <a:p>
              <a:pPr algn="ctr"/>
              <a:r>
                <a:rPr lang="hr-HR" i="1" dirty="0" smtClean="0"/>
                <a:t>(tri odnosa)</a:t>
              </a:r>
              <a:endParaRPr lang="hr-HR" sz="2400" i="1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45199" y="1295844"/>
              <a:ext cx="1846881" cy="1341068"/>
              <a:chOff x="3445199" y="1295844"/>
              <a:chExt cx="1846881" cy="1341068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4118518" y="2095906"/>
                <a:ext cx="541006" cy="541006"/>
              </a:xfrm>
              <a:prstGeom prst="ellipse">
                <a:avLst/>
              </a:prstGeom>
              <a:solidFill>
                <a:srgbClr val="0099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C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445199" y="1295844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751074" y="1295844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cxnSp>
            <p:nvCxnSpPr>
              <p:cNvPr id="39" name="Straight Connector 38"/>
              <p:cNvCxnSpPr>
                <a:stCxn id="33" idx="5"/>
                <a:endCxn id="29" idx="1"/>
              </p:cNvCxnSpPr>
              <p:nvPr/>
            </p:nvCxnSpPr>
            <p:spPr>
              <a:xfrm>
                <a:off x="3906977" y="1757622"/>
                <a:ext cx="290769" cy="417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3" idx="6"/>
                <a:endCxn id="37" idx="2"/>
              </p:cNvCxnSpPr>
              <p:nvPr/>
            </p:nvCxnSpPr>
            <p:spPr>
              <a:xfrm>
                <a:off x="3986205" y="1566347"/>
                <a:ext cx="7648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29" idx="7"/>
                <a:endCxn id="37" idx="3"/>
              </p:cNvCxnSpPr>
              <p:nvPr/>
            </p:nvCxnSpPr>
            <p:spPr>
              <a:xfrm flipV="1">
                <a:off x="4580296" y="1757622"/>
                <a:ext cx="250006" cy="4175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6498863" y="385209"/>
            <a:ext cx="2133358" cy="2588586"/>
            <a:chOff x="6355551" y="33890"/>
            <a:chExt cx="2370161" cy="2963062"/>
          </a:xfrm>
        </p:grpSpPr>
        <p:grpSp>
          <p:nvGrpSpPr>
            <p:cNvPr id="44" name="Group 43"/>
            <p:cNvGrpSpPr/>
            <p:nvPr/>
          </p:nvGrpSpPr>
          <p:grpSpPr>
            <a:xfrm>
              <a:off x="6532519" y="908720"/>
              <a:ext cx="2016224" cy="2088232"/>
              <a:chOff x="6228184" y="836712"/>
              <a:chExt cx="2016224" cy="2088232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6979078" y="836712"/>
                <a:ext cx="541006" cy="54100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A</a:t>
                </a:r>
                <a:endParaRPr lang="hr-HR" sz="2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6228184" y="1579153"/>
                <a:ext cx="541006" cy="54100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B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979078" y="2383938"/>
                <a:ext cx="541006" cy="541006"/>
              </a:xfrm>
              <a:prstGeom prst="ellipse">
                <a:avLst/>
              </a:prstGeom>
              <a:solidFill>
                <a:srgbClr val="0099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/>
                  <a:t>C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703402" y="1579153"/>
                <a:ext cx="541006" cy="541006"/>
              </a:xfrm>
              <a:prstGeom prst="ellipse">
                <a:avLst/>
              </a:prstGeom>
              <a:solidFill>
                <a:srgbClr val="FF7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sz="2800" b="1" dirty="0" smtClean="0"/>
                  <a:t>D</a:t>
                </a:r>
                <a:endParaRPr lang="hr-HR" sz="2800" b="1" dirty="0"/>
              </a:p>
            </p:txBody>
          </p:sp>
          <p:cxnSp>
            <p:nvCxnSpPr>
              <p:cNvPr id="51" name="Straight Connector 50"/>
              <p:cNvCxnSpPr>
                <a:stCxn id="48" idx="6"/>
                <a:endCxn id="50" idx="2"/>
              </p:cNvCxnSpPr>
              <p:nvPr/>
            </p:nvCxnSpPr>
            <p:spPr>
              <a:xfrm>
                <a:off x="6769190" y="1849656"/>
                <a:ext cx="9342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7" idx="4"/>
                <a:endCxn id="49" idx="0"/>
              </p:cNvCxnSpPr>
              <p:nvPr/>
            </p:nvCxnSpPr>
            <p:spPr>
              <a:xfrm>
                <a:off x="7249581" y="1377718"/>
                <a:ext cx="0" cy="10062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8" idx="7"/>
                <a:endCxn id="47" idx="3"/>
              </p:cNvCxnSpPr>
              <p:nvPr/>
            </p:nvCxnSpPr>
            <p:spPr>
              <a:xfrm flipV="1">
                <a:off x="6689962" y="1298490"/>
                <a:ext cx="368344" cy="3598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8" idx="5"/>
                <a:endCxn id="49" idx="1"/>
              </p:cNvCxnSpPr>
              <p:nvPr/>
            </p:nvCxnSpPr>
            <p:spPr>
              <a:xfrm>
                <a:off x="6689962" y="2040931"/>
                <a:ext cx="368344" cy="4222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9" idx="7"/>
                <a:endCxn id="50" idx="3"/>
              </p:cNvCxnSpPr>
              <p:nvPr/>
            </p:nvCxnSpPr>
            <p:spPr>
              <a:xfrm flipV="1">
                <a:off x="7440856" y="2040931"/>
                <a:ext cx="341774" cy="4222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7" idx="5"/>
                <a:endCxn id="50" idx="1"/>
              </p:cNvCxnSpPr>
              <p:nvPr/>
            </p:nvCxnSpPr>
            <p:spPr>
              <a:xfrm>
                <a:off x="7440856" y="1298490"/>
                <a:ext cx="341774" cy="3598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/>
            <p:cNvSpPr txBox="1"/>
            <p:nvPr/>
          </p:nvSpPr>
          <p:spPr>
            <a:xfrm>
              <a:off x="6355551" y="33890"/>
              <a:ext cx="2370161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400" dirty="0" smtClean="0"/>
                <a:t>ČETVORO LJUDI</a:t>
              </a:r>
            </a:p>
            <a:p>
              <a:pPr algn="ctr"/>
              <a:r>
                <a:rPr lang="hr-HR" i="1" dirty="0" smtClean="0"/>
                <a:t>(šest odnosa)</a:t>
              </a:r>
              <a:endParaRPr lang="hr-HR" sz="2400" i="1" dirty="0"/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16000" contrast="9000"/>
                    </a14:imgEffect>
                  </a14:imgLayer>
                </a14:imgProps>
              </a:ext>
            </a:extLst>
          </a:blip>
          <a:srcRect t="45701"/>
          <a:stretch/>
        </p:blipFill>
        <p:spPr bwMode="auto">
          <a:xfrm>
            <a:off x="1481545" y="3224193"/>
            <a:ext cx="6261302" cy="344516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6431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asawicki.info/files/facebook_social_graph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" y="370956"/>
            <a:ext cx="9030226" cy="60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-4144" y="1000108"/>
            <a:ext cx="914403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vodstvo ovisi o potrebama grupe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(manje grupe ne trebaju vođu)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dva tipa vodstva (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cs typeface="Arial" pitchFamily="34" charset="0"/>
              </a:rPr>
              <a:t>potrebe grupe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INSTRUMENTALNO VODSTVO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EKSPRESIVNO VODSTVO</a:t>
            </a: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396000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INSTRUMENTALNO VODSTVO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izvršavanje</a:t>
            </a:r>
            <a:r>
              <a:rPr lang="hr-HR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zadatka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(vođa koji će „obaviti stvari”)</a:t>
            </a:r>
          </a:p>
          <a:p>
            <a:pPr marL="396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EKSPRESIVNO VODSTVO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naglašava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kolektivnu dobrobit</a:t>
            </a:r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hr-HR" sz="2400" i="1" u="sng" dirty="0" smtClean="0">
                <a:solidFill>
                  <a:prstClr val="white"/>
                </a:solidFill>
                <a:cs typeface="Arial" pitchFamily="34" charset="0"/>
              </a:rPr>
              <a:t>cilj je manje bitan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od emocionalne potpore članovima i smanjivanja sukoba i napetosti)</a:t>
            </a:r>
          </a:p>
          <a:p>
            <a:pPr marL="720000" lvl="2" indent="-324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tradicionalnim shvaćanjem uloga u obitelji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instrumentalno</a:t>
            </a:r>
            <a:r>
              <a:rPr lang="hr-HR" sz="2000" i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vodstvo se pripisuje ulozi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oca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, dok se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ekspresivno</a:t>
            </a:r>
            <a:r>
              <a:rPr lang="hr-HR" sz="2000" i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pripisuje ulozi </a:t>
            </a:r>
            <a:r>
              <a:rPr lang="hr-HR" sz="2000" b="1" i="1" dirty="0" smtClean="0">
                <a:solidFill>
                  <a:srgbClr val="FFC000"/>
                </a:solidFill>
                <a:cs typeface="Arial" pitchFamily="34" charset="0"/>
              </a:rPr>
              <a:t>majke</a:t>
            </a:r>
            <a:endParaRPr lang="hr-HR" sz="2400" b="1" i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VODSTVO GRUPE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6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tri tipa vođenja grupe (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s obzirom na </a:t>
            </a:r>
            <a:r>
              <a:rPr lang="hr-HR" sz="2400" b="1" u="sng" dirty="0" smtClean="0">
                <a:solidFill>
                  <a:srgbClr val="FFC000"/>
                </a:solidFill>
                <a:cs typeface="Arial" pitchFamily="34" charset="0"/>
              </a:rPr>
              <a:t>stil odlučivanja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):</a:t>
            </a: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AUTORITARNO VOĐENJE</a:t>
            </a:r>
            <a:b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DEMOKRATSKO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/>
            </a:r>
            <a:b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</a:b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LAISSEZ-FAIRE VOĐENJE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457200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07256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tri tipa vođenja grupe </a:t>
            </a: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AUTORITARNO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vođa preuzima odgovornost za odluke i zahtjeva strogo pokoravanje podređenih</a:t>
            </a:r>
            <a:endParaRPr lang="hr-HR" sz="24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DEMOKRATSKO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uključivanje svih članova u proces odlučivanja</a:t>
            </a:r>
            <a:endParaRPr lang="hr-HR" sz="2400" b="1" i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LAISSEZ-FAIRE VOĐENJE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grupa djeluje samostalno, a vođa se ne miješa i djeluje samo ako se od njega to zatraži</a:t>
            </a:r>
          </a:p>
          <a:p>
            <a:pPr marL="914400" lvl="1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autoritarno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vojskovođa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demokratsko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politička stranka</a:t>
            </a:r>
          </a:p>
          <a:p>
            <a:pPr marL="914400" lvl="1" indent="-360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laissez-faire vođenje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  <a:sym typeface="Wingdings" pitchFamily="2" charset="2"/>
              </a:rPr>
              <a:t>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  <a:sym typeface="Wingdings" pitchFamily="2" charset="2"/>
              </a:rPr>
              <a:t> operacijski tim u bolnici ili grupa znanstvenika koji rade na zajedničkom projektu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VODSTVO GRUPE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2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VODSTVO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POTREBE GRUPE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b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</a:b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STIL ODLUČIVANJA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0099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INSTRUMENTALNO</a:t>
            </a:r>
            <a:endParaRPr lang="hr-H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AUTORITARNO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DEMOKRATSKO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LAISSEZ-FAIRE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prstClr val="black"/>
                </a:solidFill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obaviti stvari”)</a:t>
            </a:r>
            <a:endParaRPr lang="hr-HR" sz="16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hr-HR" dirty="0" smtClean="0">
                <a:solidFill>
                  <a:prstClr val="black"/>
                </a:solidFill>
                <a:cs typeface="Calibri" pitchFamily="34" charset="0"/>
              </a:rPr>
              <a:t/>
            </a:r>
            <a:br>
              <a:rPr lang="hr-HR" dirty="0" smtClean="0">
                <a:solidFill>
                  <a:prstClr val="black"/>
                </a:solidFill>
                <a:cs typeface="Calibri" pitchFamily="34" charset="0"/>
              </a:rPr>
            </a:b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vođa </a:t>
            </a:r>
            <a:r>
              <a:rPr lang="vi-VN" b="1" dirty="0" smtClean="0">
                <a:solidFill>
                  <a:srgbClr val="FF0000"/>
                </a:solidFill>
                <a:cs typeface="Calibri" pitchFamily="34" charset="0"/>
              </a:rPr>
              <a:t>preuzima odgovornost za odluke </a:t>
            </a:r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i zahtjeva </a:t>
            </a:r>
            <a:r>
              <a:rPr lang="vi-VN" b="1" dirty="0" smtClean="0">
                <a:solidFill>
                  <a:srgbClr val="FF0000"/>
                </a:solidFill>
                <a:cs typeface="Calibri" pitchFamily="34" charset="0"/>
              </a:rPr>
              <a:t>strogo pokoravanje </a:t>
            </a:r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podređenih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dirty="0" smtClean="0">
                <a:solidFill>
                  <a:srgbClr val="FF0000"/>
                </a:solidFill>
                <a:cs typeface="Calibri" pitchFamily="34" charset="0"/>
              </a:rPr>
              <a:t>uključivanje svih članova u proces odlučivanja </a:t>
            </a:r>
            <a:r>
              <a:rPr lang="hr-HR" b="1" dirty="0" smtClean="0">
                <a:solidFill>
                  <a:srgbClr val="FF0000"/>
                </a:solidFill>
                <a:cs typeface="Calibri" pitchFamily="34" charset="0"/>
              </a:rPr>
              <a:t/>
            </a:r>
            <a:br>
              <a:rPr lang="hr-HR" b="1" dirty="0" smtClean="0">
                <a:solidFill>
                  <a:srgbClr val="FF0000"/>
                </a:solidFill>
                <a:cs typeface="Calibri" pitchFamily="34" charset="0"/>
              </a:rPr>
            </a:b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(u odlučivanje su uključeni svi članovi grupe)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dirty="0" smtClean="0">
                <a:solidFill>
                  <a:srgbClr val="FF0000"/>
                </a:solidFill>
                <a:cs typeface="Calibri" pitchFamily="34" charset="0"/>
              </a:rPr>
              <a:t>grupa djeluje samostalno</a:t>
            </a:r>
            <a:r>
              <a:rPr lang="pl-PL" dirty="0" smtClean="0">
                <a:solidFill>
                  <a:prstClr val="black"/>
                </a:solidFill>
                <a:cs typeface="Calibri" pitchFamily="34" charset="0"/>
              </a:rPr>
              <a:t>, a </a:t>
            </a:r>
            <a:r>
              <a:rPr lang="pl-PL" b="1" dirty="0" smtClean="0">
                <a:solidFill>
                  <a:srgbClr val="FF0000"/>
                </a:solidFill>
                <a:cs typeface="Calibri" pitchFamily="34" charset="0"/>
              </a:rPr>
              <a:t>vođa se ne mješa </a:t>
            </a:r>
            <a:r>
              <a:rPr lang="pl-PL" dirty="0" smtClean="0">
                <a:solidFill>
                  <a:prstClr val="black"/>
                </a:solidFill>
                <a:cs typeface="Calibri" pitchFamily="34" charset="0"/>
              </a:rPr>
              <a:t>i djeluje samo ako se od njega to zatraži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VOĐA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96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5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25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  <p:bldP spid="11" grpId="0" build="allAtOnce" animBg="1"/>
      <p:bldP spid="36" grpId="0" build="allAtOnce" animBg="1"/>
      <p:bldP spid="38" grpId="0" build="allAtOnce" animBg="1"/>
      <p:bldP spid="39" grpId="0" build="allAtOnce" animBg="1"/>
      <p:bldP spid="40" grpId="0" build="allAtOnce" animBg="1"/>
      <p:bldP spid="41" grpId="0" build="allAtOnce" animBg="1"/>
      <p:bldP spid="55" grpId="0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6050" y="285728"/>
            <a:ext cx="3857652" cy="642942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VODSTVO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1643050"/>
            <a:ext cx="3143272" cy="85725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POTREBE GRUPE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30" y="1643050"/>
            <a:ext cx="3143272" cy="85725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 OBZIROM NA </a:t>
            </a:r>
            <a:b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</a:br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STIL ODLUČIVANJA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050" y="3214686"/>
            <a:ext cx="1857388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282" y="3214686"/>
            <a:ext cx="2428892" cy="642942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INSTRUMENTALNO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52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AUTORITARNO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8066" y="4000504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DEMOKRATSKO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9156" y="3214686"/>
            <a:ext cx="1872000" cy="642942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LAISSEZ-FAIRE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5400000">
            <a:off x="3286116" y="214290"/>
            <a:ext cx="714380" cy="21431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16200000" flipH="1">
            <a:off x="5472281" y="171265"/>
            <a:ext cx="714380" cy="22291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8" idx="0"/>
          </p:cNvCxnSpPr>
          <p:nvPr/>
        </p:nvCxnSpPr>
        <p:spPr>
          <a:xfrm rot="5400000">
            <a:off x="1643042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7" idx="0"/>
          </p:cNvCxnSpPr>
          <p:nvPr/>
        </p:nvCxnSpPr>
        <p:spPr>
          <a:xfrm rot="16200000" flipH="1">
            <a:off x="2786050" y="2285992"/>
            <a:ext cx="714380" cy="11430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9" idx="0"/>
          </p:cNvCxnSpPr>
          <p:nvPr/>
        </p:nvCxnSpPr>
        <p:spPr>
          <a:xfrm rot="5400000">
            <a:off x="6011719" y="2282339"/>
            <a:ext cx="714380" cy="11503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0" idx="0"/>
          </p:cNvCxnSpPr>
          <p:nvPr/>
        </p:nvCxnSpPr>
        <p:spPr>
          <a:xfrm rot="5400000">
            <a:off x="6193967" y="3250405"/>
            <a:ext cx="1500198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11" idx="0"/>
          </p:cNvCxnSpPr>
          <p:nvPr/>
        </p:nvCxnSpPr>
        <p:spPr>
          <a:xfrm rot="16200000" flipH="1">
            <a:off x="7147421" y="2296951"/>
            <a:ext cx="714380" cy="1121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42844" y="4429132"/>
            <a:ext cx="1571636" cy="1714512"/>
          </a:xfrm>
          <a:prstGeom prst="wedgeRoundRectCallout">
            <a:avLst>
              <a:gd name="adj1" fmla="val -217"/>
              <a:gd name="adj2" fmla="val -764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izvršavanje zadatka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endParaRPr lang="hr-HR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(vođa koji će </a:t>
            </a:r>
            <a:r>
              <a:rPr lang="hr-HR" sz="1600" i="1" dirty="0" smtClean="0">
                <a:solidFill>
                  <a:prstClr val="black"/>
                </a:solidFill>
                <a:cs typeface="Calibri" pitchFamily="34" charset="0"/>
              </a:rPr>
              <a:t>„</a:t>
            </a: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obaviti stvari”)</a:t>
            </a:r>
            <a:endParaRPr lang="hr-HR" sz="16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1714480" y="4429132"/>
            <a:ext cx="2000264" cy="2214602"/>
          </a:xfrm>
          <a:prstGeom prst="wedgeRoundRectCallout">
            <a:avLst>
              <a:gd name="adj1" fmla="val 38150"/>
              <a:gd name="adj2" fmla="val -7199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dirty="0" smtClean="0">
                <a:solidFill>
                  <a:prstClr val="black"/>
                </a:solidFill>
                <a:cs typeface="Calibri" pitchFamily="34" charset="0"/>
              </a:rPr>
              <a:t>naglašava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kolektivnu dobrobit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hr-HR" dirty="0" smtClean="0">
                <a:solidFill>
                  <a:srgbClr val="FF0000"/>
                </a:solidFill>
                <a:cs typeface="Calibri" pitchFamily="34" charset="0"/>
              </a:rPr>
              <a:t/>
            </a:r>
            <a:br>
              <a:rPr lang="hr-HR" dirty="0" smtClean="0">
                <a:solidFill>
                  <a:srgbClr val="FF0000"/>
                </a:solidFill>
                <a:cs typeface="Calibri" pitchFamily="34" charset="0"/>
              </a:rPr>
            </a:br>
            <a:r>
              <a:rPr lang="vi-VN" sz="1600" i="1" dirty="0" smtClean="0">
                <a:solidFill>
                  <a:prstClr val="black"/>
                </a:solidFill>
                <a:cs typeface="Calibri" pitchFamily="34" charset="0"/>
              </a:rPr>
              <a:t>(cilj je manje bitan od emocionalne potpore članovima i smanjivanja sukoba i napetosti)</a:t>
            </a:r>
            <a:endParaRPr lang="vi-VN" sz="1400" i="1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714744" y="4500570"/>
            <a:ext cx="1785950" cy="2000264"/>
          </a:xfrm>
          <a:prstGeom prst="wedgeRoundRectCallout">
            <a:avLst>
              <a:gd name="adj1" fmla="val 49715"/>
              <a:gd name="adj2" fmla="val -7782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vođa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preuzima odgovornost za odluke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i zahtjeva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strogo pokoravanje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podređenih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52" name="Picture 51" descr="general2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714744" y="4572008"/>
            <a:ext cx="1785950" cy="1928826"/>
          </a:xfrm>
          <a:prstGeom prst="round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>
            <a:off x="5429256" y="5000636"/>
            <a:ext cx="1928826" cy="1857364"/>
          </a:xfrm>
          <a:prstGeom prst="wedgeRoundRectCallout">
            <a:avLst>
              <a:gd name="adj1" fmla="val -3225"/>
              <a:gd name="adj2" fmla="val -64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uključivanje svih članova u proces odlučivanja </a:t>
            </a:r>
            <a:r>
              <a:rPr lang="hr-HR" b="1" smtClean="0">
                <a:solidFill>
                  <a:prstClr val="black"/>
                </a:solidFill>
                <a:cs typeface="Calibri" pitchFamily="34" charset="0"/>
              </a:rPr>
              <a:t/>
            </a:r>
            <a:br>
              <a:rPr lang="hr-HR" b="1" smtClean="0">
                <a:solidFill>
                  <a:prstClr val="black"/>
                </a:solidFill>
                <a:cs typeface="Calibri" pitchFamily="34" charset="0"/>
              </a:rPr>
            </a:br>
            <a:r>
              <a:rPr lang="vi-VN" sz="1600" i="1" smtClean="0">
                <a:solidFill>
                  <a:prstClr val="black"/>
                </a:solidFill>
                <a:cs typeface="Calibri" pitchFamily="34" charset="0"/>
              </a:rPr>
              <a:t>(u odlučivanje su uključeni svi članovi grupe)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1028" name="Picture 4" descr="D:\BackUp_skola\sociologija\slike\Focus-Group.jpg"/>
          <p:cNvPicPr>
            <a:picLocks noChangeAspect="1" noChangeArrowheads="1"/>
          </p:cNvPicPr>
          <p:nvPr/>
        </p:nvPicPr>
        <p:blipFill>
          <a:blip r:embed="rId3" cstate="email"/>
          <a:srcRect t="-22222" b="-22223"/>
          <a:stretch>
            <a:fillRect/>
          </a:stretch>
        </p:blipFill>
        <p:spPr bwMode="auto">
          <a:xfrm>
            <a:off x="5429256" y="5000636"/>
            <a:ext cx="1857388" cy="1857364"/>
          </a:xfrm>
          <a:prstGeom prst="roundRect">
            <a:avLst/>
          </a:prstGeom>
          <a:solidFill>
            <a:schemeClr val="tx1"/>
          </a:solidFill>
        </p:spPr>
      </p:pic>
      <p:sp>
        <p:nvSpPr>
          <p:cNvPr id="41" name="Rounded Rectangular Callout 40"/>
          <p:cNvSpPr/>
          <p:nvPr/>
        </p:nvSpPr>
        <p:spPr>
          <a:xfrm>
            <a:off x="7286644" y="4786322"/>
            <a:ext cx="1785918" cy="2071678"/>
          </a:xfrm>
          <a:prstGeom prst="wedgeRoundRectCallout">
            <a:avLst>
              <a:gd name="adj1" fmla="val 3165"/>
              <a:gd name="adj2" fmla="val -892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pl-PL" b="1" smtClean="0">
                <a:solidFill>
                  <a:prstClr val="black"/>
                </a:solidFill>
                <a:cs typeface="Calibri" pitchFamily="34" charset="0"/>
              </a:rPr>
              <a:t>grupa djeluje samostalno</a:t>
            </a:r>
            <a:r>
              <a:rPr lang="pl-PL" smtClean="0">
                <a:solidFill>
                  <a:prstClr val="black"/>
                </a:solidFill>
                <a:cs typeface="Calibri" pitchFamily="34" charset="0"/>
              </a:rPr>
              <a:t>, a </a:t>
            </a:r>
            <a:r>
              <a:rPr lang="pl-PL" b="1" smtClean="0">
                <a:solidFill>
                  <a:prstClr val="black"/>
                </a:solidFill>
                <a:cs typeface="Calibri" pitchFamily="34" charset="0"/>
              </a:rPr>
              <a:t>vođa se ne mješa </a:t>
            </a:r>
            <a:r>
              <a:rPr lang="pl-PL" smtClean="0">
                <a:solidFill>
                  <a:prstClr val="black"/>
                </a:solidFill>
                <a:cs typeface="Calibri" pitchFamily="34" charset="0"/>
              </a:rPr>
              <a:t>i djeluje samo ako se od njega to zatraži</a:t>
            </a:r>
            <a:endParaRPr lang="vi-VN" sz="1400" i="1" smtClean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1026" name="Picture 2" descr="D:\BackUp_skola\sociologija\slike\doktor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8082" y="4843254"/>
            <a:ext cx="1714512" cy="20626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sp>
        <p:nvSpPr>
          <p:cNvPr id="55" name="Rectangle 54"/>
          <p:cNvSpPr/>
          <p:nvPr/>
        </p:nvSpPr>
        <p:spPr>
          <a:xfrm rot="518411">
            <a:off x="6394583" y="470409"/>
            <a:ext cx="2504672" cy="608966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VOĐA GRUPE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5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TIPOVI VOĐENJA GRUPE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0451" y="1142984"/>
            <a:ext cx="9022143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42844" y="4716277"/>
            <a:ext cx="8858312" cy="1610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116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3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3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itchFamily="34" charset="0"/>
              </a:rPr>
              <a:t>GRUPE </a:t>
            </a:r>
            <a:r>
              <a:rPr lang="hr-HR" sz="4200" b="0" smtClean="0">
                <a:latin typeface="+mj-lt"/>
                <a:cs typeface="Calibri" pitchFamily="34" charset="0"/>
              </a:rPr>
              <a:t>ključni pojmovi</a:t>
            </a:r>
            <a:endParaRPr lang="hr-HR" sz="4200" b="0" dirty="0" smtClean="0">
              <a:latin typeface="+mj-lt"/>
              <a:cs typeface="Calibri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51521" y="1000108"/>
            <a:ext cx="8642446" cy="2143140"/>
          </a:xfrm>
          <a:prstGeom prst="rect">
            <a:avLst/>
          </a:prstGeom>
        </p:spPr>
        <p:txBody>
          <a:bodyPr vert="horz" numCol="2">
            <a:noAutofit/>
          </a:bodyPr>
          <a:lstStyle/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društvena grupa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agregat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socijalna kategorija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primarne i sekundarne grupe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referentne grupe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relativna deprivacija</a:t>
            </a:r>
          </a:p>
          <a:p>
            <a:pPr marL="288000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veličina grupe </a:t>
            </a: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err="1" smtClean="0">
                <a:solidFill>
                  <a:prstClr val="white"/>
                </a:solidFill>
                <a:cs typeface="Arial" pitchFamily="34" charset="0"/>
              </a:rPr>
              <a:t>dijade</a:t>
            </a:r>
            <a:endParaRPr lang="hr-HR" sz="22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trijade</a:t>
            </a:r>
          </a:p>
          <a:p>
            <a:pPr marL="7452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brojnije grupe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0034" y="3125965"/>
            <a:ext cx="8393933" cy="3327628"/>
            <a:chOff x="500034" y="3125965"/>
            <a:chExt cx="8393933" cy="3327628"/>
          </a:xfrm>
        </p:grpSpPr>
        <p:sp>
          <p:nvSpPr>
            <p:cNvPr id="4" name="Rectangle 3"/>
            <p:cNvSpPr/>
            <p:nvPr/>
          </p:nvSpPr>
          <p:spPr>
            <a:xfrm>
              <a:off x="785786" y="4000504"/>
              <a:ext cx="2585594" cy="822689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 obzirom na </a:t>
              </a: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potrebe grupe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14942" y="4000504"/>
              <a:ext cx="2585594" cy="822689"/>
            </a:xfrm>
            <a:prstGeom prst="rect">
              <a:avLst/>
            </a:prstGeom>
            <a:solidFill>
              <a:srgbClr val="336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 obzirom na </a:t>
              </a:r>
              <a:b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</a:br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stil odlučivanja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93629" y="3125965"/>
              <a:ext cx="3643338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VODSTVO GRUPE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cxnSp>
          <p:nvCxnSpPr>
            <p:cNvPr id="7" name="Elbow Connector 6"/>
            <p:cNvCxnSpPr>
              <a:stCxn id="6" idx="2"/>
              <a:endCxn id="5" idx="0"/>
            </p:cNvCxnSpPr>
            <p:nvPr/>
          </p:nvCxnSpPr>
          <p:spPr>
            <a:xfrm rot="16200000" flipH="1">
              <a:off x="5259303" y="2752067"/>
              <a:ext cx="404431" cy="209244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6" idx="2"/>
              <a:endCxn id="4" idx="0"/>
            </p:cNvCxnSpPr>
            <p:nvPr/>
          </p:nvCxnSpPr>
          <p:spPr>
            <a:xfrm rot="5400000">
              <a:off x="3044726" y="2629931"/>
              <a:ext cx="404431" cy="23367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00034" y="5340543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INSTRUMENTALNO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6406" y="5983485"/>
              <a:ext cx="2585594" cy="470108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EKSPRESIVNO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93827" y="5197667"/>
              <a:ext cx="2228404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AUTORITARNO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8310" y="5912047"/>
              <a:ext cx="2178859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DEMOKRATSKO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79421" y="5197667"/>
              <a:ext cx="2214546" cy="470108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LAISSEZ-FAIRE</a:t>
              </a:r>
              <a:endParaRPr lang="hr-HR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  <p:cxnSp>
          <p:nvCxnSpPr>
            <p:cNvPr id="14" name="Elbow Connector 13"/>
            <p:cNvCxnSpPr>
              <a:stCxn id="5" idx="2"/>
              <a:endCxn id="11" idx="0"/>
            </p:cNvCxnSpPr>
            <p:nvPr/>
          </p:nvCxnSpPr>
          <p:spPr>
            <a:xfrm rot="5400000">
              <a:off x="5670647" y="4360575"/>
              <a:ext cx="374474" cy="129971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5" idx="2"/>
              <a:endCxn id="12" idx="0"/>
            </p:cNvCxnSpPr>
            <p:nvPr/>
          </p:nvCxnSpPr>
          <p:spPr>
            <a:xfrm rot="16200000" flipH="1">
              <a:off x="5963312" y="5367619"/>
              <a:ext cx="1088854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5" idx="2"/>
              <a:endCxn id="13" idx="0"/>
            </p:cNvCxnSpPr>
            <p:nvPr/>
          </p:nvCxnSpPr>
          <p:spPr>
            <a:xfrm rot="16200000" flipH="1">
              <a:off x="6959979" y="4370952"/>
              <a:ext cx="374474" cy="12789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4" idx="2"/>
              <a:endCxn id="9" idx="0"/>
            </p:cNvCxnSpPr>
            <p:nvPr/>
          </p:nvCxnSpPr>
          <p:spPr>
            <a:xfrm rot="5400000">
              <a:off x="1677032" y="4938992"/>
              <a:ext cx="517350" cy="2857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4" idx="2"/>
              <a:endCxn id="10" idx="0"/>
            </p:cNvCxnSpPr>
            <p:nvPr/>
          </p:nvCxnSpPr>
          <p:spPr>
            <a:xfrm rot="16200000" flipH="1">
              <a:off x="2098747" y="4803029"/>
              <a:ext cx="1160292" cy="1200620"/>
            </a:xfrm>
            <a:prstGeom prst="bentConnector3">
              <a:avLst>
                <a:gd name="adj1" fmla="val 23039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516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115328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endParaRPr lang="hr-HR" sz="4400" b="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85752" y="908720"/>
            <a:ext cx="8643966" cy="1357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KOMUNIKACIJA</a:t>
            </a:r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proces kojim ljudi jedni drugima prenose informacije, ideje, stavove i mentalna stanja</a:t>
            </a:r>
          </a:p>
        </p:txBody>
      </p:sp>
      <p:sp>
        <p:nvSpPr>
          <p:cNvPr id="4" name="Rectangle 3"/>
          <p:cNvSpPr/>
          <p:nvPr/>
        </p:nvSpPr>
        <p:spPr>
          <a:xfrm>
            <a:off x="825638" y="2071678"/>
            <a:ext cx="2420626" cy="500860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VERBALNA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2040" y="2071678"/>
            <a:ext cx="2857520" cy="500066"/>
          </a:xfrm>
          <a:prstGeom prst="rect">
            <a:avLst/>
          </a:prstGeom>
          <a:solidFill>
            <a:srgbClr val="000099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NEVERBALNA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7290" y="3071810"/>
            <a:ext cx="1357322" cy="571504"/>
          </a:xfrm>
          <a:prstGeom prst="rect">
            <a:avLst/>
          </a:prstGeom>
          <a:solidFill>
            <a:srgbClr val="000099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JEZIK</a:t>
            </a:r>
            <a:endParaRPr lang="hr-HR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00430" y="3071810"/>
            <a:ext cx="2178859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GOVOR TIJELA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22165" y="3071810"/>
            <a:ext cx="1643074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PARAJEZIK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43834" y="3071810"/>
            <a:ext cx="1214414" cy="571504"/>
          </a:xfrm>
          <a:prstGeom prst="rect">
            <a:avLst/>
          </a:prstGeom>
          <a:solidFill>
            <a:srgbClr val="009900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DODIR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42844" y="3989300"/>
            <a:ext cx="5244553" cy="2717093"/>
            <a:chOff x="142844" y="3128750"/>
            <a:chExt cx="6926724" cy="3588591"/>
          </a:xfrm>
        </p:grpSpPr>
        <p:graphicFrame>
          <p:nvGraphicFramePr>
            <p:cNvPr id="18" name="Chart 17"/>
            <p:cNvGraphicFramePr/>
            <p:nvPr/>
          </p:nvGraphicFramePr>
          <p:xfrm>
            <a:off x="142844" y="3143546"/>
            <a:ext cx="6887657" cy="3528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3769244" y="3128750"/>
              <a:ext cx="3237477" cy="503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2400" b="1" dirty="0" smtClean="0">
                  <a:solidFill>
                    <a:prstClr val="black"/>
                  </a:solidFill>
                  <a:cs typeface="Arial" pitchFamily="34" charset="0"/>
                </a:rPr>
                <a:t>SADRŽAJ PORUKE</a:t>
              </a:r>
              <a:endParaRPr lang="hr-HR" sz="2400" b="1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4769" y="6351496"/>
              <a:ext cx="2114799" cy="36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200" b="1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Izvor: A. Mehrabian</a:t>
              </a:r>
              <a:endParaRPr lang="hr-HR" sz="12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1" name="Straight Connector 30"/>
          <p:cNvCxnSpPr>
            <a:stCxn id="4" idx="2"/>
            <a:endCxn id="11" idx="0"/>
          </p:cNvCxnSpPr>
          <p:nvPr/>
        </p:nvCxnSpPr>
        <p:spPr>
          <a:xfrm>
            <a:off x="2035951" y="2572538"/>
            <a:ext cx="0" cy="4992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5" idx="2"/>
            <a:endCxn id="14" idx="0"/>
          </p:cNvCxnSpPr>
          <p:nvPr/>
        </p:nvCxnSpPr>
        <p:spPr>
          <a:xfrm rot="5400000">
            <a:off x="5225297" y="1936307"/>
            <a:ext cx="500066" cy="17709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5" idx="2"/>
            <a:endCxn id="19" idx="0"/>
          </p:cNvCxnSpPr>
          <p:nvPr/>
        </p:nvCxnSpPr>
        <p:spPr>
          <a:xfrm rot="16200000" flipH="1">
            <a:off x="6252218" y="2680326"/>
            <a:ext cx="500066" cy="2829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5" idx="2"/>
            <a:endCxn id="21" idx="0"/>
          </p:cNvCxnSpPr>
          <p:nvPr/>
        </p:nvCxnSpPr>
        <p:spPr>
          <a:xfrm rot="16200000" flipH="1">
            <a:off x="7055887" y="1876656"/>
            <a:ext cx="500066" cy="18902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580954" y="3989300"/>
            <a:ext cx="3281054" cy="2687660"/>
            <a:chOff x="5426885" y="3997528"/>
            <a:chExt cx="3281054" cy="26876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" t="4303" r="2071"/>
            <a:stretch/>
          </p:blipFill>
          <p:spPr bwMode="auto">
            <a:xfrm>
              <a:off x="5426885" y="3997528"/>
              <a:ext cx="3281054" cy="2687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6" t="83427" r="9285" b="-1"/>
            <a:stretch/>
          </p:blipFill>
          <p:spPr bwMode="auto">
            <a:xfrm>
              <a:off x="5436638" y="6133140"/>
              <a:ext cx="3255058" cy="536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4" grpId="0" build="allAtOnce" animBg="1"/>
      <p:bldP spid="5" grpId="0" build="allAtOnce" animBg="1"/>
      <p:bldP spid="11" grpId="0" build="allAtOnce" animBg="1"/>
      <p:bldP spid="14" grpId="0" build="allAtOnce" animBg="1"/>
      <p:bldP spid="19" grpId="0" build="allAtOnce" animBg="1"/>
      <p:bldP spid="21" grpId="0" build="allAtOnce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116 - 117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ORGANIZACIJE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54320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vi-VN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ORGANIZACIJ</a:t>
            </a: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 </a:t>
            </a: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sekundarn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a dr.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 grup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a </a:t>
            </a:r>
            <a:r>
              <a:rPr lang="vi-VN" sz="2600" dirty="0" smtClean="0">
                <a:solidFill>
                  <a:prstClr val="white"/>
                </a:solidFill>
                <a:cs typeface="Arial" pitchFamily="34" charset="0"/>
              </a:rPr>
              <a:t>koja na regularnoj osnovi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obavlja određenu</a:t>
            </a:r>
            <a:r>
              <a:rPr lang="hr-HR" sz="2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vi-VN" sz="2600" b="1" dirty="0" smtClean="0">
                <a:solidFill>
                  <a:srgbClr val="FFC000"/>
                </a:solidFill>
                <a:cs typeface="Arial" pitchFamily="34" charset="0"/>
              </a:rPr>
              <a:t>djelatnost</a:t>
            </a:r>
            <a:endParaRPr lang="hr-HR" sz="2600" b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745200" lvl="1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veće društvene grupe koje se osnivaju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radi ostvarenja specifičnih ciljeva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ili </a:t>
            </a:r>
            <a:r>
              <a:rPr lang="hr-HR" sz="2400" b="1" i="1" dirty="0" smtClean="0">
                <a:solidFill>
                  <a:srgbClr val="FFC000"/>
                </a:solidFill>
                <a:cs typeface="Arial" pitchFamily="34" charset="0"/>
              </a:rPr>
              <a:t>zadovoljenja posebnih interesa</a:t>
            </a:r>
            <a:endParaRPr lang="hr-HR" sz="2600" b="1" i="1" dirty="0" smtClean="0">
              <a:solidFill>
                <a:srgbClr val="FFC000"/>
              </a:solidFill>
              <a:cs typeface="Arial" pitchFamily="34" charset="0"/>
            </a:endParaRP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osnovne značajke organizacije: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trajnost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podjela rada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hijerarhija kontrole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formalizirana pravila </a:t>
            </a:r>
            <a:r>
              <a:rPr lang="hr-HR" sz="2600" i="1" dirty="0" smtClean="0">
                <a:solidFill>
                  <a:prstClr val="white"/>
                </a:solidFill>
                <a:cs typeface="Arial" pitchFamily="34" charset="0"/>
              </a:rPr>
              <a:t>(formalne organizacije)</a:t>
            </a:r>
          </a:p>
          <a:p>
            <a:pPr marL="914400" lvl="1" indent="-4572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impersonalnost </a:t>
            </a:r>
            <a:r>
              <a:rPr lang="hr-HR" sz="2600" i="1" dirty="0" smtClean="0">
                <a:solidFill>
                  <a:prstClr val="white"/>
                </a:solidFill>
                <a:cs typeface="Arial" pitchFamily="34" charset="0"/>
              </a:rPr>
              <a:t>(neosobnost)</a:t>
            </a:r>
          </a:p>
          <a:p>
            <a:pPr marL="360000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zbog naglaska na pravilima, organizacije se često nazivaju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FORMALNIM ORGANIZACIJAMA</a:t>
            </a:r>
          </a:p>
        </p:txBody>
      </p:sp>
    </p:spTree>
    <p:extLst>
      <p:ext uri="{BB962C8B-B14F-4D97-AF65-F5344CB8AC3E}">
        <p14:creationId xmlns:p14="http://schemas.microsoft.com/office/powerpoint/2010/main" val="33834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TIPOVI ORGANIZACIJA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805164"/>
            <a:ext cx="9001156" cy="5810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err="1" smtClean="0">
                <a:solidFill>
                  <a:prstClr val="white"/>
                </a:solidFill>
                <a:cs typeface="Arial" pitchFamily="34" charset="0"/>
              </a:rPr>
              <a:t>Amitai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Etzioni</a:t>
            </a:r>
            <a:endParaRPr lang="hr-HR" sz="2400" b="1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 svakoj organizaciji postoje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niži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(obični članovi)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„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viši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”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(upravitelji)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članovi organizacije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viši članovi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koriste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moć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kako bi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upravljali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nižim članovima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tri tipa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moći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koje viši članovi imaju na raspolaganju: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prinude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upotreba fizičke sile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nagrađivanja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novac, nagrade...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normativna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moć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upotreba moralnog uvjeravanja, pozivanje na vođin ugled, društveno </a:t>
            </a:r>
            <a:r>
              <a:rPr lang="hr-HR" sz="2400" i="1" dirty="0" err="1" smtClean="0">
                <a:solidFill>
                  <a:prstClr val="white"/>
                </a:solidFill>
                <a:cs typeface="Arial" pitchFamily="34" charset="0"/>
              </a:rPr>
              <a:t>priznanje..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.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tri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tipa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uključenosti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nižih članova u organizaciju: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otuđeni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ne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proračunati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umjereno podržavaju ciljeve organizacije</a:t>
            </a:r>
          </a:p>
          <a:p>
            <a:pPr marL="914400" lvl="1" indent="-360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moralno uključeni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snažno podržavaju organizaciju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117 - 118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6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1538" y="285728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MOĆ PRINUDE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38" y="1071546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MOĆ NAGRAĐIVANJA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1538" y="1857364"/>
            <a:ext cx="2000264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NORMATIVNA MOĆ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9322" y="285728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OTUĐENI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29322" y="1071546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PRORAČUNATI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9322" y="1857364"/>
            <a:ext cx="2000264" cy="71438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MORALNO UKLJUČENI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14744" y="642918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14744" y="1428736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14744" y="2214554"/>
            <a:ext cx="150019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50397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034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sile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prijetnji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prstClr val="black"/>
                </a:solidFill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zadržati štićenike unutra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zatvori, logori i zatvorene mentalne institucije, sekte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786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PRINUDNE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65884" y="3571876"/>
            <a:ext cx="2556000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upotreba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nagrada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i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novca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b="1" dirty="0" smtClean="0">
                <a:solidFill>
                  <a:prstClr val="black"/>
                </a:solidFill>
                <a:cs typeface="Arial" pitchFamily="34" charset="0"/>
              </a:rPr>
              <a:t>cilj organizacije –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korist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tvornice, banke i druge privredne organizacije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0760" y="3571876"/>
            <a:ext cx="2571768" cy="26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288000" rIns="36000" bIns="36000" rtlCol="0" anchor="ctr"/>
          <a:lstStyle/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dirty="0" smtClean="0">
                <a:solidFill>
                  <a:prstClr val="black"/>
                </a:solidFill>
                <a:cs typeface="Arial" pitchFamily="34" charset="0"/>
              </a:rPr>
              <a:t>moć na temelju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uvjeravanja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upozorenja</a:t>
            </a:r>
            <a:r>
              <a:rPr lang="hr-HR" sz="1900" dirty="0" smtClean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hr-HR" sz="1900" b="1" dirty="0" smtClean="0">
                <a:solidFill>
                  <a:srgbClr val="FF0000"/>
                </a:solidFill>
                <a:cs typeface="Arial" pitchFamily="34" charset="0"/>
              </a:rPr>
              <a:t>javnog priznanja, društvenog pritiska</a:t>
            </a:r>
          </a:p>
          <a:p>
            <a:pPr marL="180000" lvl="1" indent="-180000">
              <a:spcBef>
                <a:spcPts val="600"/>
              </a:spcBef>
              <a:buClr>
                <a:prstClr val="black"/>
              </a:buClr>
              <a:buSzPct val="100000"/>
              <a:buFont typeface="Arial" pitchFamily="34" charset="0"/>
              <a:buChar char="−"/>
            </a:pPr>
            <a:r>
              <a:rPr lang="hr-HR" sz="1900" i="1" dirty="0" smtClean="0">
                <a:solidFill>
                  <a:prstClr val="black"/>
                </a:solidFill>
                <a:cs typeface="Arial" pitchFamily="34" charset="0"/>
              </a:rPr>
              <a:t>Crkve, političke stranke, dobrovoljne udruge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36149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UTILITARISTIČKE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86512" y="3143248"/>
            <a:ext cx="2000264" cy="71438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prstClr val="white"/>
                </a:solidFill>
                <a:cs typeface="Arial" pitchFamily="34" charset="0"/>
              </a:rPr>
              <a:t>NORMATIVNE ORGANIZACIJE</a:t>
            </a:r>
            <a:endParaRPr lang="hr-HR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1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1366 L -0.03142 0.56389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1366 L -0.03143 0.56389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2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4 0.6930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2.77556E-17 L -0.56025 0.69306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3959 L 0.26563 0.44908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3959 L 0.25989 0.44908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2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88 0.01875 L -0.26562 0.57523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75 0.01875 L -0.26875 0.57523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2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88 0.04051 L 0.57275 0.34514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01 0.04051 L 0.56962 0.34514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0" y="1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 0.05115 L 0.0415 0.47129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57 0.05115 L 0.03837 0.47129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7" grpId="1" build="allAtOnce" animBg="1"/>
      <p:bldP spid="8" grpId="0" build="allAtOnce" animBg="1"/>
      <p:bldP spid="8" grpId="1" build="allAtOnce" animBg="1"/>
      <p:bldP spid="9" grpId="0" build="allAtOnce" animBg="1"/>
      <p:bldP spid="9" grpId="1" build="allAtOnce" animBg="1"/>
      <p:bldP spid="10" grpId="0" build="allAtOnce" animBg="1"/>
      <p:bldP spid="10" grpId="1" build="allAtOnce" animBg="1"/>
      <p:bldP spid="11" grpId="0" build="allAtOnce" animBg="1"/>
      <p:bldP spid="11" grpId="1" build="allAtOnce" animBg="1"/>
      <p:bldP spid="12" grpId="0" build="allAtOnce" animBg="1"/>
      <p:bldP spid="12" grpId="1" build="allAtOnce" animBg="1"/>
      <p:bldP spid="18" grpId="0" animBg="1"/>
      <p:bldP spid="19" grpId="0" animBg="1"/>
      <p:bldP spid="20" grpId="0" animBg="1"/>
      <p:bldP spid="17" grpId="0" build="allAtOnce" animBg="1"/>
      <p:bldP spid="22" grpId="0" animBg="1"/>
      <p:bldP spid="21" grpId="0" build="allAtOnce" animBg="1"/>
      <p:bldP spid="25" grpId="0" build="allAtOnce" animBg="1"/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06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882312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na temelju tri tipa moći koje koriste viši članovi i tri tipa uključenosti nižih članova, dobivamo tri tipa organizacija:</a:t>
            </a: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PRINUDNE ORGANIZACIJE 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upotreba sile i prijetnji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cilj organizacije – zadržati štićenike unutra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zatvori, logori i zatvorene mentalne institucije, sekte</a:t>
            </a: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UTILITARISTIČKE ORGANIZACIJE 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upotreba nagrada i novca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cilj organizacije – korist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tvornice, banke i druge privredne organizacije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457200" indent="-360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NORMATIVNE ORGANIZACIJE (dobrovoljne udruge)</a:t>
            </a:r>
          </a:p>
          <a:p>
            <a:pPr marL="914400" lvl="1" indent="-288000"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moć na temelju uvjeravanja, upozorenja, javnog priznanja, društvenog pritiska</a:t>
            </a:r>
          </a:p>
          <a:p>
            <a:pPr marL="914400" lvl="1" indent="-288000">
              <a:spcBef>
                <a:spcPts val="3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Crkve, političke stranke, dobrotvorne organizacije, udruge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3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2357430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MENTALNA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BOLNICA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86116" y="4000504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PRINUDNA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57554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pacijenta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0486" y="4000504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UTILITARISTIČKA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8596" y="478632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osoblja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bolnice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15074" y="4000504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786322"/>
            <a:ext cx="2714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volontera</a:t>
            </a:r>
            <a:endParaRPr lang="hr-HR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3000372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3393280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3071810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0" y="1142984"/>
            <a:ext cx="9144000" cy="78581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600" dirty="0" smtClean="0">
                <a:solidFill>
                  <a:prstClr val="white"/>
                </a:solidFill>
                <a:cs typeface="Arial" pitchFamily="34" charset="0"/>
              </a:rPr>
              <a:t>svaka organizacija ima </a:t>
            </a:r>
            <a:r>
              <a:rPr lang="hr-HR" sz="2600" u="sng" dirty="0" smtClean="0">
                <a:solidFill>
                  <a:prstClr val="white"/>
                </a:solidFill>
                <a:cs typeface="Arial" pitchFamily="34" charset="0"/>
              </a:rPr>
              <a:t>karakteristike svih triju tipova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8" grpId="0" build="allAtOnce"/>
      <p:bldP spid="12" grpId="0" build="allAtOnce"/>
      <p:bldP spid="16" grpId="0" build="allAtOnce"/>
      <p:bldP spid="3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TIPOVI ORGANIZACIJA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5231" y="1714488"/>
            <a:ext cx="3643338" cy="500066"/>
          </a:xfrm>
          <a:prstGeom prst="rect">
            <a:avLst/>
          </a:prstGeom>
          <a:solidFill>
            <a:srgbClr val="CC0000"/>
          </a:solidFill>
          <a:ln w="28575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VOJSKA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286116" y="3357562"/>
            <a:ext cx="2539091" cy="1582314"/>
            <a:chOff x="1511057" y="4786322"/>
            <a:chExt cx="2539091" cy="1582314"/>
          </a:xfrm>
        </p:grpSpPr>
        <p:sp>
          <p:nvSpPr>
            <p:cNvPr id="6" name="Rectangle 5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PRINUDNA ORGANIZACIJA</a:t>
              </a:r>
              <a:endParaRPr lang="hr-H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86116" y="4149874"/>
            <a:ext cx="2571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vojnog</a:t>
            </a:r>
            <a:r>
              <a:rPr lang="hr-HR" sz="2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ročnika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370486" y="3357562"/>
            <a:ext cx="2539091" cy="1582314"/>
            <a:chOff x="1511057" y="4786322"/>
            <a:chExt cx="2539091" cy="1582314"/>
          </a:xfrm>
        </p:grpSpPr>
        <p:sp>
          <p:nvSpPr>
            <p:cNvPr id="10" name="Rectangle 9"/>
            <p:cNvSpPr/>
            <p:nvPr/>
          </p:nvSpPr>
          <p:spPr>
            <a:xfrm>
              <a:off x="1511057" y="5000636"/>
              <a:ext cx="2539091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1908" y="4786322"/>
              <a:ext cx="1857388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UTILITARISTIČKA ORGANIZACIJA</a:t>
              </a:r>
              <a:endParaRPr lang="hr-H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7158" y="4149874"/>
            <a:ext cx="2552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 iz perspektive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plaćenika</a:t>
            </a:r>
            <a:endParaRPr lang="hr-HR" sz="2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9" name="Group 12"/>
          <p:cNvGrpSpPr/>
          <p:nvPr/>
        </p:nvGrpSpPr>
        <p:grpSpPr>
          <a:xfrm>
            <a:off x="6215074" y="3357562"/>
            <a:ext cx="2714644" cy="1582314"/>
            <a:chOff x="1868247" y="4786322"/>
            <a:chExt cx="2714644" cy="1582314"/>
          </a:xfrm>
        </p:grpSpPr>
        <p:sp>
          <p:nvSpPr>
            <p:cNvPr id="14" name="Rectangle 13"/>
            <p:cNvSpPr/>
            <p:nvPr/>
          </p:nvSpPr>
          <p:spPr>
            <a:xfrm>
              <a:off x="1868247" y="5000636"/>
              <a:ext cx="2714644" cy="136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 smtClean="0">
                  <a:solidFill>
                    <a:prstClr val="white"/>
                  </a:solidFill>
                </a:rPr>
                <a:t>  </a:t>
              </a:r>
              <a:endParaRPr lang="hr-HR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89718" y="4786322"/>
              <a:ext cx="2071702" cy="714380"/>
            </a:xfrm>
            <a:prstGeom prst="rect">
              <a:avLst/>
            </a:prstGeom>
            <a:solidFill>
              <a:srgbClr val="000099"/>
            </a:solidFill>
            <a:ln w="28575"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NORMATIVNA ORGANIZACIJA</a:t>
              </a:r>
              <a:endParaRPr lang="hr-H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15074" y="4149874"/>
            <a:ext cx="2714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iz perspektive </a:t>
            </a:r>
          </a:p>
          <a:p>
            <a:pPr algn="ctr"/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vojnika</a:t>
            </a:r>
            <a:r>
              <a:rPr lang="hr-HR" sz="2200" b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cs typeface="Arial" pitchFamily="34" charset="0"/>
              </a:rPr>
              <a:t>domoljuba</a:t>
            </a:r>
            <a:endParaRPr lang="hr-HR" sz="2200" b="1" dirty="0">
              <a:solidFill>
                <a:srgbClr val="FFC000"/>
              </a:solidFill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10800000" flipV="1">
            <a:off x="1695099" y="2357430"/>
            <a:ext cx="1535918" cy="85725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178296" y="2750338"/>
            <a:ext cx="785819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1379" y="2428868"/>
            <a:ext cx="1357322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8" grpId="0" build="allAtOnce"/>
      <p:bldP spid="12" grpId="0" build="allAtOnce"/>
      <p:bldP spid="16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1438"/>
            <a:ext cx="9144000" cy="868362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algn="ctr"/>
            <a:r>
              <a:rPr lang="hr-HR" sz="320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TOTALNE INSTITUCIJE I KARCERALNO DRUŠTVO</a:t>
            </a:r>
            <a:endParaRPr lang="hr-HR" sz="32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kamere_london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85852" y="4500570"/>
            <a:ext cx="2940000" cy="216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 descr="nadzor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500562" y="4500570"/>
            <a:ext cx="3600000" cy="2160000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214282" y="1000108"/>
            <a:ext cx="2639765" cy="3348000"/>
            <a:chOff x="214282" y="1000108"/>
            <a:chExt cx="2639765" cy="3348000"/>
          </a:xfrm>
        </p:grpSpPr>
        <p:pic>
          <p:nvPicPr>
            <p:cNvPr id="5" name="Picture 4" descr="18.png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214282" y="1000108"/>
              <a:ext cx="2639765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666106" y="3916924"/>
              <a:ext cx="1674305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Erving</a:t>
              </a:r>
              <a:r>
                <a:rPr lang="hr-HR" b="1" dirty="0" smtClean="0">
                  <a:solidFill>
                    <a:prstClr val="black"/>
                  </a:solidFill>
                  <a:cs typeface="Calibri" pitchFamily="34" charset="0"/>
                </a:rPr>
                <a:t> </a:t>
              </a:r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Goffman</a:t>
              </a:r>
              <a:endParaRPr lang="hr-HR" b="1" dirty="0">
                <a:solidFill>
                  <a:prstClr val="black"/>
                </a:solidFill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61390" y="1000108"/>
            <a:ext cx="2639766" cy="3348000"/>
            <a:chOff x="6361390" y="1000108"/>
            <a:chExt cx="2639766" cy="3348000"/>
          </a:xfrm>
        </p:grpSpPr>
        <p:pic>
          <p:nvPicPr>
            <p:cNvPr id="7" name="Picture 6" descr="foucault.JP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6361390" y="1000108"/>
              <a:ext cx="2639766" cy="3348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6828796" y="3916924"/>
              <a:ext cx="1704954" cy="369332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hr-HR" b="1" dirty="0" err="1" smtClean="0">
                  <a:solidFill>
                    <a:prstClr val="black"/>
                  </a:solidFill>
                  <a:cs typeface="Calibri" pitchFamily="34" charset="0"/>
                </a:rPr>
                <a:t>Michel</a:t>
              </a:r>
              <a:r>
                <a:rPr lang="hr-HR" b="1" dirty="0" smtClean="0">
                  <a:solidFill>
                    <a:prstClr val="black"/>
                  </a:solidFill>
                  <a:cs typeface="Calibri" pitchFamily="34" charset="0"/>
                </a:rPr>
                <a:t> Foucault</a:t>
              </a:r>
              <a:endParaRPr lang="hr-HR" b="1" dirty="0">
                <a:solidFill>
                  <a:prstClr val="black"/>
                </a:solidFill>
                <a:cs typeface="Calibri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928926" y="928670"/>
            <a:ext cx="3429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nepostojanje privatnoga života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zajednički život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panirane i nadzirane aktivnosti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nedostatak osobnosti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izoliranost od vanjskog svijeta</a:t>
            </a:r>
          </a:p>
          <a:p>
            <a:pPr marL="252000" indent="-252000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ograničena komunikacija između osoblja i štićenika</a:t>
            </a:r>
            <a:endParaRPr lang="hr-HR">
              <a:solidFill>
                <a:prstClr val="white"/>
              </a:solidFill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7488" y="3214686"/>
            <a:ext cx="3429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stalni video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korištenje tehnologije za nadzor</a:t>
            </a:r>
          </a:p>
          <a:p>
            <a:pPr marL="252000" indent="-252000" algn="r">
              <a:buFont typeface="Arial" pitchFamily="34" charset="0"/>
              <a:buChar char="–"/>
            </a:pPr>
            <a:r>
              <a:rPr lang="hr-HR" smtClean="0">
                <a:solidFill>
                  <a:prstClr val="white"/>
                </a:solidFill>
                <a:cs typeface="Calibri" pitchFamily="34" charset="0"/>
              </a:rPr>
              <a:t>sličnost tvornica i bolnica sa zatvorom</a:t>
            </a:r>
            <a:endParaRPr lang="hr-HR">
              <a:solidFill>
                <a:prstClr val="white"/>
              </a:solidFill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118 - 119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0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736" y="1000108"/>
            <a:ext cx="3571900" cy="612984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ORGANIZACIJE</a:t>
            </a:r>
            <a:endParaRPr lang="hr-HR" sz="32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76" name="Rounded Rectangular Callout 75"/>
          <p:cNvSpPr/>
          <p:nvPr/>
        </p:nvSpPr>
        <p:spPr>
          <a:xfrm>
            <a:off x="5572132" y="2071678"/>
            <a:ext cx="3214710" cy="1643074"/>
          </a:xfrm>
          <a:prstGeom prst="wedgeRoundRectCallout">
            <a:avLst>
              <a:gd name="adj1" fmla="val -42412"/>
              <a:gd name="adj2" fmla="val -860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0" bIns="36000" rtlCol="0" anchor="ctr"/>
          <a:lstStyle/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trajnost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podjela rada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hijerarhija kontrole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formalizirana pravila</a:t>
            </a:r>
          </a:p>
          <a:p>
            <a:pPr marL="180000" indent="-180000">
              <a:buFont typeface="Arial" pitchFamily="34" charset="0"/>
              <a:buChar char="–"/>
            </a:pPr>
            <a:r>
              <a:rPr lang="vi-VN" i="1" smtClean="0">
                <a:solidFill>
                  <a:prstClr val="black"/>
                </a:solidFill>
                <a:cs typeface="Calibri" pitchFamily="34" charset="0"/>
              </a:rPr>
              <a:t>impersonalnost (neosobnost)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itchFamily="34" charset="0"/>
                <a:cs typeface="Calibri" pitchFamily="34" charset="0"/>
              </a:rPr>
              <a:t>ORGANIZACIJE </a:t>
            </a:r>
            <a:r>
              <a:rPr lang="hr-HR" sz="4200" b="0" smtClean="0">
                <a:latin typeface="Calibri" pitchFamily="34" charset="0"/>
                <a:cs typeface="Calibri" pitchFamily="34" charset="0"/>
              </a:rPr>
              <a:t>ključni pojmovi</a:t>
            </a:r>
            <a:endParaRPr lang="hr-HR" sz="4200" b="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844" y="2035959"/>
            <a:ext cx="2196000" cy="648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VIŠI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8274" y="2035959"/>
            <a:ext cx="2258824" cy="648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NIŽI ČLANOVI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7" name="Elbow Connector 6"/>
          <p:cNvCxnSpPr>
            <a:stCxn id="6" idx="2"/>
            <a:endCxn id="5" idx="0"/>
          </p:cNvCxnSpPr>
          <p:nvPr/>
        </p:nvCxnSpPr>
        <p:spPr>
          <a:xfrm rot="5400000">
            <a:off x="4146253" y="1824525"/>
            <a:ext cx="422867" cy="158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4" idx="0"/>
          </p:cNvCxnSpPr>
          <p:nvPr/>
        </p:nvCxnSpPr>
        <p:spPr>
          <a:xfrm rot="5400000">
            <a:off x="2587832" y="266104"/>
            <a:ext cx="422867" cy="31168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42844" y="3067876"/>
            <a:ext cx="2196000" cy="5040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MOĆ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05686" y="3067876"/>
            <a:ext cx="2304000" cy="504000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UKLJUČENOST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2844" y="392906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PRISILA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05686" y="392906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OTUĐENI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73156" y="392906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PRINUDNE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73156" y="3067876"/>
            <a:ext cx="2628000" cy="504000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VRSTA ORGANIZACIJE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2844" y="4661306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NAGRADA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05686" y="4661306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PRORAČUNATI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73156" y="4661306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UTILITARISTIČKE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844" y="5393545"/>
            <a:ext cx="2196000" cy="428628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NORMATIVNA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5686" y="5393545"/>
            <a:ext cx="2304000" cy="428628"/>
          </a:xfrm>
          <a:prstGeom prst="rect">
            <a:avLst/>
          </a:prstGeom>
          <a:solidFill>
            <a:srgbClr val="33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MORALNO UKLJUČENI</a:t>
            </a:r>
            <a:endParaRPr lang="hr-H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73156" y="5393545"/>
            <a:ext cx="2628000" cy="428628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NORMATIVNE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58" name="Right Arrow 57"/>
          <p:cNvSpPr/>
          <p:nvPr/>
        </p:nvSpPr>
        <p:spPr>
          <a:xfrm>
            <a:off x="2521389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2521389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2521389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5690545" y="5357826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5690545" y="3857628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5690545" y="4607727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52" name="Rounded Rectangular Callout 51"/>
          <p:cNvSpPr/>
          <p:nvPr/>
        </p:nvSpPr>
        <p:spPr>
          <a:xfrm>
            <a:off x="6929454" y="785794"/>
            <a:ext cx="2000264" cy="1714512"/>
          </a:xfrm>
          <a:prstGeom prst="wedgeRoundRectCallout">
            <a:avLst>
              <a:gd name="adj1" fmla="val -103203"/>
              <a:gd name="adj2" fmla="val -1873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/>
          <a:lstStyle/>
          <a:p>
            <a:pPr algn="ctr"/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sekundarna dr. grupa </a:t>
            </a:r>
            <a:r>
              <a:rPr lang="vi-VN" smtClean="0">
                <a:solidFill>
                  <a:prstClr val="black"/>
                </a:solidFill>
                <a:cs typeface="Calibri" pitchFamily="34" charset="0"/>
              </a:rPr>
              <a:t>koja na regularnoj osnovi </a:t>
            </a:r>
            <a:r>
              <a:rPr lang="vi-VN" b="1" smtClean="0">
                <a:solidFill>
                  <a:prstClr val="black"/>
                </a:solidFill>
                <a:cs typeface="Calibri" pitchFamily="34" charset="0"/>
              </a:rPr>
              <a:t>obavlja određenu djelatnost</a:t>
            </a:r>
          </a:p>
        </p:txBody>
      </p:sp>
      <p:sp>
        <p:nvSpPr>
          <p:cNvPr id="75" name="Rectangle 74"/>
          <p:cNvSpPr/>
          <p:nvPr/>
        </p:nvSpPr>
        <p:spPr>
          <a:xfrm rot="21185991">
            <a:off x="517829" y="987592"/>
            <a:ext cx="2196000" cy="428628"/>
          </a:xfrm>
          <a:prstGeom prst="rect">
            <a:avLst/>
          </a:prstGeom>
          <a:solidFill>
            <a:srgbClr val="FF7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Amitai ETZIONI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1035819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5400000">
            <a:off x="4179091" y="2607463"/>
            <a:ext cx="428628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5715008" y="3071810"/>
            <a:ext cx="500066" cy="500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789358" y="2358016"/>
            <a:ext cx="2639765" cy="4142818"/>
            <a:chOff x="1500166" y="2643182"/>
            <a:chExt cx="2639765" cy="4142818"/>
          </a:xfrm>
        </p:grpSpPr>
        <p:grpSp>
          <p:nvGrpSpPr>
            <p:cNvPr id="46" name="Group 45"/>
            <p:cNvGrpSpPr/>
            <p:nvPr/>
          </p:nvGrpSpPr>
          <p:grpSpPr>
            <a:xfrm>
              <a:off x="1500166" y="2643182"/>
              <a:ext cx="2639765" cy="3348000"/>
              <a:chOff x="214282" y="1000108"/>
              <a:chExt cx="2639765" cy="3348000"/>
            </a:xfrm>
          </p:grpSpPr>
          <p:pic>
            <p:nvPicPr>
              <p:cNvPr id="47" name="Picture 46" descr="18.png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>
                <a:off x="214282" y="1000108"/>
                <a:ext cx="2639765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666106" y="3916924"/>
                <a:ext cx="1674305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Erving</a:t>
                </a:r>
                <a:r>
                  <a:rPr lang="hr-HR" b="1" dirty="0" smtClean="0">
                    <a:solidFill>
                      <a:prstClr val="black"/>
                    </a:solidFill>
                    <a:cs typeface="Calibri" pitchFamily="34" charset="0"/>
                  </a:rPr>
                  <a:t> </a:t>
                </a:r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Goffman</a:t>
                </a:r>
                <a:endParaRPr lang="hr-HR" b="1" dirty="0">
                  <a:solidFill>
                    <a:prstClr val="black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500166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TOTALNE INSTITUCIJE</a:t>
              </a:r>
              <a:endParaRPr lang="hr-HR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718316" y="2358016"/>
            <a:ext cx="2639766" cy="4142818"/>
            <a:chOff x="4429124" y="2643182"/>
            <a:chExt cx="2639766" cy="4142818"/>
          </a:xfrm>
        </p:grpSpPr>
        <p:grpSp>
          <p:nvGrpSpPr>
            <p:cNvPr id="49" name="Group 48"/>
            <p:cNvGrpSpPr/>
            <p:nvPr/>
          </p:nvGrpSpPr>
          <p:grpSpPr>
            <a:xfrm>
              <a:off x="4429124" y="2643182"/>
              <a:ext cx="2639766" cy="3348000"/>
              <a:chOff x="6361390" y="1000108"/>
              <a:chExt cx="2639766" cy="3348000"/>
            </a:xfrm>
          </p:grpSpPr>
          <p:pic>
            <p:nvPicPr>
              <p:cNvPr id="50" name="Picture 49" descr="foucault.JPG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>
                <a:off x="6361390" y="1000108"/>
                <a:ext cx="2639766" cy="33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6828796" y="3916924"/>
                <a:ext cx="1704954" cy="369332"/>
              </a:xfrm>
              <a:prstGeom prst="rect">
                <a:avLst/>
              </a:prstGeom>
              <a:solidFill>
                <a:schemeClr val="tx1"/>
              </a:solidFill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hr-HR" b="1" dirty="0" err="1" smtClean="0">
                    <a:solidFill>
                      <a:prstClr val="black"/>
                    </a:solidFill>
                    <a:cs typeface="Calibri" pitchFamily="34" charset="0"/>
                  </a:rPr>
                  <a:t>Michel</a:t>
                </a:r>
                <a:r>
                  <a:rPr lang="hr-HR" b="1" dirty="0" smtClean="0">
                    <a:solidFill>
                      <a:prstClr val="black"/>
                    </a:solidFill>
                    <a:cs typeface="Calibri" pitchFamily="34" charset="0"/>
                  </a:rPr>
                  <a:t> Foucault</a:t>
                </a:r>
                <a:endParaRPr lang="hr-HR" b="1" dirty="0">
                  <a:solidFill>
                    <a:prstClr val="black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4429124" y="5994000"/>
              <a:ext cx="2628000" cy="792000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 pitchFamily="34" charset="0"/>
                </a:rPr>
                <a:t>KARCERALNO DRUŠTVO</a:t>
              </a:r>
              <a:endParaRPr lang="hr-H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28794" y="2358224"/>
            <a:ext cx="2288398" cy="3356792"/>
            <a:chOff x="1928794" y="2358224"/>
            <a:chExt cx="2288398" cy="3357586"/>
          </a:xfrm>
        </p:grpSpPr>
        <p:cxnSp>
          <p:nvCxnSpPr>
            <p:cNvPr id="56" name="Straight Connector 55"/>
            <p:cNvCxnSpPr/>
            <p:nvPr/>
          </p:nvCxnSpPr>
          <p:spPr>
            <a:xfrm rot="5400000">
              <a:off x="25079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536646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822497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1108348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394199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1680050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1965901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2251752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2537605" y="4036223"/>
              <a:ext cx="3357586" cy="1588"/>
            </a:xfrm>
            <a:prstGeom prst="line">
              <a:avLst/>
            </a:prstGeom>
            <a:ln w="107950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 descr="nadzor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6401196" y="2285992"/>
            <a:ext cx="956885" cy="1285884"/>
          </a:xfrm>
          <a:prstGeom prst="rect">
            <a:avLst/>
          </a:prstGeom>
        </p:spPr>
      </p:pic>
      <p:pic>
        <p:nvPicPr>
          <p:cNvPr id="73" name="Picture 72" descr="nadzor_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19666888" flipH="1">
            <a:off x="7142763" y="628017"/>
            <a:ext cx="2053594" cy="1736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pic>
        <p:nvPicPr>
          <p:cNvPr id="77" name="Picture 76" descr="nadzor4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14876" y="4214818"/>
            <a:ext cx="1515934" cy="1500198"/>
          </a:xfrm>
          <a:prstGeom prst="rect">
            <a:avLst/>
          </a:prstGeom>
        </p:spPr>
      </p:pic>
      <p:pic>
        <p:nvPicPr>
          <p:cNvPr id="78" name="Picture 77" descr="nadzor.pn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4714876" y="2357430"/>
            <a:ext cx="956885" cy="1000132"/>
          </a:xfrm>
          <a:prstGeom prst="rect">
            <a:avLst/>
          </a:prstGeom>
        </p:spPr>
      </p:pic>
      <p:pic>
        <p:nvPicPr>
          <p:cNvPr id="79" name="Picture 78" descr="oko.png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8637" y="3366065"/>
            <a:ext cx="1285884" cy="1046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62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5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5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75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5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50"/>
                            </p:stCondLst>
                            <p:childTnLst>
                              <p:par>
                                <p:cTn id="186" presetID="2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250"/>
                            </p:stCondLst>
                            <p:childTnLst>
                              <p:par>
                                <p:cTn id="190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750"/>
                            </p:stCondLst>
                            <p:childTnLst>
                              <p:par>
                                <p:cTn id="1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25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775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825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6" grpId="0" build="allAtOnce" animBg="1"/>
      <p:bldP spid="76" grpId="1" build="allAtOnce" animBg="1"/>
      <p:bldP spid="4" grpId="0" build="allAtOnce" animBg="1"/>
      <p:bldP spid="5" grpId="0" build="allAtOnce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52" grpId="0" build="allAtOnce" animBg="1"/>
      <p:bldP spid="75" grpId="0" build="allAtOnce" animBg="1"/>
      <p:bldP spid="29" grpId="0" animBg="1"/>
      <p:bldP spid="30" grpId="0" animBg="1"/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7504" y="857232"/>
            <a:ext cx="9036496" cy="585789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BIROKRACIJA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je društvena struktura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sastavljena od hijerarhije položaja</a:t>
            </a:r>
            <a:r>
              <a:rPr lang="hr-H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uloga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, koja djeluje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na osnovi preciznih pravila i propisa</a:t>
            </a:r>
            <a:endParaRPr lang="hr-HR" sz="20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birokracija u prošlosti (temeljena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tradiciji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 i moderni tip birokracije (temelji se na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racionalizaciji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Weberova analiza birokracije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idealan tip birokracije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: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precizna podjela rada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hijerarhija autoriteta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precizan sustav pisanih pravila i propisa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naobrazba službenika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službenici ne posjeduju sredstva na kojima rade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zaposlenje se smatra karijerom</a:t>
            </a:r>
          </a:p>
          <a:p>
            <a:pPr marL="1371600" lvl="2" indent="-4572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impersonalnost i objektivnost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ornx\Desktop\Sociologija\slike\socijalna_interakcija\jurcic_gestikulacija_cropix_robert_sostaric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355976" y="107133"/>
            <a:ext cx="4683957" cy="34290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 descr="C:\Users\cornx\Desktop\Sociologija\slike\socijalna_interakcija\y21588057583434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80356"/>
            <a:ext cx="3929090" cy="34825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6" descr="C:\Users\cornx\Desktop\Sociologija\slike\socijalna_interakcija\bora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5610" y="3888960"/>
            <a:ext cx="4292138" cy="27772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2" descr="https://legendsbeard.com/wp-content/uploads/2016/07/clint-eastwood-beard-2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0" y="3888960"/>
            <a:ext cx="4504184" cy="231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69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+mj-lt"/>
                <a:cs typeface="Calibri" panose="020F0502020204030204" pitchFamily="34" charset="0"/>
              </a:rPr>
              <a:t>BIROKRACIJA</a:t>
            </a:r>
            <a:endParaRPr lang="hr-HR" sz="4200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formalna i neformalna struktura birokracije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54894" y="1705496"/>
            <a:ext cx="2448000" cy="1152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FORMALNA STRUKTURA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4685" y="1705496"/>
            <a:ext cx="2448000" cy="1152000"/>
          </a:xfrm>
          <a:prstGeom prst="rect">
            <a:avLst/>
          </a:prstGeom>
          <a:solidFill>
            <a:srgbClr val="0000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NEFORMALNA STRUKTURA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86314" y="4143380"/>
            <a:ext cx="3464743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mreža ljudskih odnosa unutar organizacije (nedefinirane veze među ljudima)</a:t>
            </a:r>
            <a:endParaRPr lang="hr-HR" sz="2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5820" y="4143380"/>
            <a:ext cx="3286148" cy="2143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kakva bi organizacija trebala biti </a:t>
            </a:r>
            <a:b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(pisana pravila)</a:t>
            </a:r>
            <a:endParaRPr lang="hr-HR" sz="2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57423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solidFill>
                <a:prstClr val="white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197214" y="3214686"/>
            <a:ext cx="642942" cy="6429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0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4" grpId="0" build="allAtOnce" animBg="1"/>
      <p:bldP spid="5" grpId="0" build="allAtOnce" animBg="1"/>
      <p:bldP spid="14" grpId="0" animBg="1"/>
      <p:bldP spid="15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2876" y="1637400"/>
            <a:ext cx="8929718" cy="372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0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+mj-lt"/>
                <a:cs typeface="Calibri" panose="020F0502020204030204" pitchFamily="34" charset="0"/>
              </a:rPr>
              <a:t>BIROKRACIJA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8858312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„Birokracija će biti to savršenija, što više bude „dehumanizirana”, što potpunije uspije iz službenog posla eliminirati ljubav, mržnju i sve čisto osobne, iracionalne i emocionalne elemente koji izmiču kaIkuIaciji.”</a:t>
            </a:r>
          </a:p>
          <a:p>
            <a:pPr marL="288000" indent="-28800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Max Weber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„Užasno je pomisliti da će svijet jednoga dana biti prepun sićušnih kotačića, sićušnih ljudi koji se grčevito drže sićušnih poslova i bore se za veće.”</a:t>
            </a:r>
          </a:p>
          <a:p>
            <a:pPr marL="288000" indent="-288000" algn="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Max Weber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moderna birokracija je izuzetno racionalan i učinkovit način organiziranja velikog broja ljudi</a:t>
            </a:r>
          </a:p>
        </p:txBody>
      </p:sp>
    </p:spTree>
    <p:extLst>
      <p:ext uri="{BB962C8B-B14F-4D97-AF65-F5344CB8AC3E}">
        <p14:creationId xmlns:p14="http://schemas.microsoft.com/office/powerpoint/2010/main" val="103599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90" y="71414"/>
            <a:ext cx="8858280" cy="868346"/>
          </a:xfrm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smtClean="0">
                <a:latin typeface="+mj-lt"/>
                <a:cs typeface="Calibri" panose="020F0502020204030204" pitchFamily="34" charset="0"/>
              </a:rPr>
              <a:t>DISFUNKCIJE BIROKRACIJE </a:t>
            </a:r>
            <a:r>
              <a:rPr lang="hr-HR" sz="2800" b="0" i="1" smtClean="0">
                <a:latin typeface="+mj-lt"/>
                <a:cs typeface="Calibri" panose="020F0502020204030204" pitchFamily="34" charset="0"/>
              </a:rPr>
              <a:t>(R. Michels)</a:t>
            </a:r>
            <a:endParaRPr lang="hr-HR" sz="3200" b="0" i="1" dirty="0" smtClean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857232"/>
            <a:ext cx="9144000" cy="585791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moderna birokracija je izuzetno </a:t>
            </a:r>
            <a:r>
              <a:rPr lang="hr-HR" sz="2400" u="sng" dirty="0" smtClean="0">
                <a:solidFill>
                  <a:prstClr val="white"/>
                </a:solidFill>
                <a:cs typeface="Calibri" pitchFamily="34" charset="0"/>
              </a:rPr>
              <a:t>racionalan i učinkovit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 način organiziranja velikog broja ljudi – </a:t>
            </a: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savršeni stroj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(</a:t>
            </a: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Weber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)</a:t>
            </a:r>
            <a:endParaRPr lang="hr-HR" sz="2400" i="1" dirty="0" smtClean="0">
              <a:solidFill>
                <a:prstClr val="white"/>
              </a:solidFill>
              <a:cs typeface="Calibri" pitchFamily="34" charset="0"/>
            </a:endParaRP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DISFUNKCIJE BIROKRACIJE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(negativne strane birokracije)</a:t>
            </a:r>
          </a:p>
          <a:p>
            <a:pPr marL="828000" lvl="1" indent="-396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izokrenuta racionalnost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(npr. potvrda o nekažnjavanju)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nesposobnost djelovanja u promjenjenim okolnostima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(izvježbana nesposobnost ili specijalisti bez duha)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samodovoljnost birokracije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(birokracija sama sebi svrha)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parkinsonov zakon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(bujanje birokracije)</a:t>
            </a:r>
          </a:p>
          <a:p>
            <a:pPr marL="828000" lvl="1" indent="-396000">
              <a:spcBef>
                <a:spcPts val="1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oligarhija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(željezni zakon oligarhije) – većina moći je koncentrirana u vrhu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(nalik na piramidu)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a inicijativa podređenih je ugušena</a:t>
            </a:r>
          </a:p>
          <a:p>
            <a:pPr marL="914400" lvl="1" indent="-4572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	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„Birokracija je sitničava, uskogrudna, kruta i neliberalna.” </a:t>
            </a:r>
            <a:b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						–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Robert Michels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121 - 123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596" y="285728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cs typeface="Calibri" pitchFamily="34" charset="0"/>
              </a:rPr>
              <a:t>izokrenuta racionalnost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07131" y="3619548"/>
            <a:ext cx="6736109" cy="2881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14282" y="1071546"/>
            <a:ext cx="6143668" cy="3024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3357554" y="5143512"/>
            <a:ext cx="1714512" cy="100013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4480" y="3786190"/>
            <a:ext cx="3500462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834400"/>
            <a:ext cx="7572428" cy="588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9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35752" y="1380651"/>
            <a:ext cx="8278644" cy="355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28596" y="571480"/>
            <a:ext cx="3929090" cy="500066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cs typeface="Calibri" pitchFamily="34" charset="0"/>
              </a:rPr>
              <a:t>naučena nesposobnost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00034" y="1367489"/>
            <a:ext cx="8358246" cy="3582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357686" y="5214950"/>
            <a:ext cx="4500594" cy="1143008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nesposobnost djelovanja u promjenjenim okolnostima</a:t>
            </a:r>
            <a:endParaRPr lang="hr-HR" sz="280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81168" y="3643314"/>
            <a:ext cx="7066889" cy="3028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85720" y="214290"/>
            <a:ext cx="6429420" cy="642942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smtClean="0">
                <a:solidFill>
                  <a:prstClr val="white"/>
                </a:solidFill>
                <a:cs typeface="Calibri" pitchFamily="34" charset="0"/>
              </a:rPr>
              <a:t>bujanje birokracije (parkinsonov zakon)</a:t>
            </a:r>
            <a:endParaRPr lang="hr-HR" sz="2800" b="1" smtClean="0">
              <a:solidFill>
                <a:prstClr val="white"/>
              </a:solidFill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1076736"/>
            <a:ext cx="6228000" cy="263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5720" y="1066355"/>
            <a:ext cx="6228000" cy="265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214842" y="214289"/>
            <a:ext cx="4714876" cy="3002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7158" y="357166"/>
            <a:ext cx="4429156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dirty="0" smtClean="0">
                <a:solidFill>
                  <a:prstClr val="white"/>
                </a:solidFill>
                <a:cs typeface="Calibri" pitchFamily="34" charset="0"/>
              </a:rPr>
              <a:t>samodovoljnost birokracije</a:t>
            </a:r>
            <a:endParaRPr lang="hr-HR" sz="2800" b="1" dirty="0" smtClean="0">
              <a:solidFill>
                <a:prstClr val="white"/>
              </a:solidFill>
              <a:cs typeface="Calibri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5720" y="2214554"/>
            <a:ext cx="5357850" cy="2962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071934" y="4071942"/>
            <a:ext cx="4857784" cy="2476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857356" y="4857760"/>
            <a:ext cx="1643074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truktur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285728"/>
            <a:ext cx="8143932" cy="6456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43636" y="214290"/>
            <a:ext cx="2786082" cy="7143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pl-PL" sz="2800" b="1" smtClean="0">
                <a:solidFill>
                  <a:prstClr val="white"/>
                </a:solidFill>
                <a:cs typeface="Calibri" pitchFamily="34" charset="0"/>
              </a:rPr>
              <a:t>oligarhija</a:t>
            </a:r>
            <a:endParaRPr lang="hr-HR" sz="2800" b="1" smtClean="0">
              <a:solidFill>
                <a:prstClr val="white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09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ombi-birokracija-ured-za-koordinaciju-sustava_5433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0015" y="616040"/>
            <a:ext cx="8286828" cy="559536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1414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00694" y="1052380"/>
            <a:ext cx="2428908" cy="3376776"/>
            <a:chOff x="6072198" y="2643182"/>
            <a:chExt cx="2928958" cy="4071966"/>
          </a:xfrm>
        </p:grpSpPr>
        <p:pic>
          <p:nvPicPr>
            <p:cNvPr id="5" name="Picture 4" descr="image-max-weber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6072927" y="2678913"/>
              <a:ext cx="2927501" cy="40005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6072198" y="2643182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28662" y="1052380"/>
            <a:ext cx="2517746" cy="3376776"/>
            <a:chOff x="1964513" y="2285980"/>
            <a:chExt cx="3036083" cy="4071966"/>
          </a:xfrm>
        </p:grpSpPr>
        <p:pic>
          <p:nvPicPr>
            <p:cNvPr id="4" name="Picture 3" descr="Emile_Durkheim.png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>
            <a:xfrm flipH="1">
              <a:off x="2000232" y="2285980"/>
              <a:ext cx="3000364" cy="407195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1964513" y="2285980"/>
              <a:ext cx="2928958" cy="40719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-3452" y="5000684"/>
            <a:ext cx="4143404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društvo treba proučavati kao stvar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objektivna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stvarnost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1406" y="4518455"/>
            <a:ext cx="4071966" cy="5715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DRUŠTVENE ČINJENICE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499992" y="5000684"/>
            <a:ext cx="4357686" cy="12144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društvo je proizvod ljudskog djelovanja 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subjektivna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stvarnost</a:t>
            </a:r>
            <a:endParaRPr lang="hr-HR" sz="24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43438" y="4518455"/>
            <a:ext cx="4286264" cy="57150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algn="ctr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defRPr/>
            </a:pPr>
            <a:r>
              <a:rPr lang="hr-HR" sz="2400" b="1" dirty="0" smtClean="0">
                <a:solidFill>
                  <a:prstClr val="white"/>
                </a:solidFill>
                <a:cs typeface="Arial" pitchFamily="34" charset="0"/>
              </a:rPr>
              <a:t>DRUŠTVENO 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DJELOVANJE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0" y="6286544"/>
            <a:ext cx="9144000" cy="71435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Kako ljudsko djelovanje (subjektivno) proizvodi svijet objektivnih stvari?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131762"/>
            <a:ext cx="8329642" cy="868346"/>
          </a:xfrm>
          <a:prstGeom prst="rect">
            <a:avLst/>
          </a:prstGeom>
        </p:spPr>
        <p:txBody>
          <a:bodyPr>
            <a:normAutofit fontScale="97500"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hr-HR" sz="44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Arial" pitchFamily="34" charset="0"/>
              </a:rPr>
              <a:t>SOCIJALNA KONSTRUKCIJA ZBILJE</a:t>
            </a:r>
            <a:endParaRPr lang="hr-HR" sz="4400" b="1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04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1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smtClean="0">
                <a:latin typeface="Calibri" panose="020F0502020204030204" pitchFamily="34" charset="0"/>
                <a:cs typeface="Calibri" panose="020F0502020204030204" pitchFamily="34" charset="0"/>
              </a:rPr>
              <a:t>BIROKRACIJA NA DJELU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00034" y="1214422"/>
            <a:ext cx="8858312" cy="550072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Pitagorin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24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Molitva Oče naš: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66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Arhimedov poučak: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67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10 Božji zapovijedi: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179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Američka Deklaracija nezavisnosti: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1 300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 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Američki Ustav sa svih 27 izmjena i dopuna: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7 818 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riječi</a:t>
            </a:r>
          </a:p>
          <a:p>
            <a:pPr marL="288000" indent="-288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Propisi EU o prodaji zelja: </a:t>
            </a:r>
            <a:r>
              <a:rPr lang="hr-HR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26 911 </a:t>
            </a:r>
            <a:r>
              <a:rPr lang="hr-HR" sz="2800" i="1" dirty="0" smtClean="0">
                <a:solidFill>
                  <a:prstClr val="white"/>
                </a:solidFill>
                <a:cs typeface="Calibri" pitchFamily="34" charset="0"/>
              </a:rPr>
              <a:t>riječi</a:t>
            </a:r>
          </a:p>
        </p:txBody>
      </p:sp>
    </p:spTree>
    <p:extLst>
      <p:ext uri="{BB962C8B-B14F-4D97-AF65-F5344CB8AC3E}">
        <p14:creationId xmlns:p14="http://schemas.microsoft.com/office/powerpoint/2010/main" val="322984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28596" y="185735"/>
            <a:ext cx="8501122" cy="6672265"/>
            <a:chOff x="428596" y="185735"/>
            <a:chExt cx="8161767" cy="6529413"/>
          </a:xfrm>
        </p:grpSpPr>
        <p:pic>
          <p:nvPicPr>
            <p:cNvPr id="5" name="Picture 4" descr="free-poster-fgnrfum7a0-BIROKRACIJA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596" y="185735"/>
              <a:ext cx="8161767" cy="652941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786050" y="6143644"/>
              <a:ext cx="5715040" cy="50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41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KOLEKTIVNO PONAŠANJE</a:t>
            </a:r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–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spontano 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nestrukturirano</a:t>
            </a: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 ponašanje većeg broja ljudi koje </a:t>
            </a:r>
            <a:r>
              <a:rPr lang="hr-HR" sz="2400" u="sng" dirty="0" smtClean="0">
                <a:solidFill>
                  <a:prstClr val="white"/>
                </a:solidFill>
                <a:cs typeface="Calibri" pitchFamily="34" charset="0"/>
              </a:rPr>
              <a:t>odstupa od prihvaćenih društvenih normi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Calibri" pitchFamily="34" charset="0"/>
              </a:rPr>
              <a:t>razlika između kolektivnog ponašanja i grupe: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ograničena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socijalna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interakcija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nejasne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socijalne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granice</a:t>
            </a:r>
            <a:r>
              <a:rPr lang="hr-HR" sz="2600" b="1" dirty="0" smtClean="0">
                <a:solidFill>
                  <a:srgbClr val="FFC000"/>
                </a:solidFill>
                <a:cs typeface="Calibri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(ne postoji osjećaj pripadnosti – „mi” i „oni” osjećaj)</a:t>
            </a:r>
            <a:endParaRPr lang="hr-HR" sz="2400" b="1" dirty="0" smtClean="0">
              <a:solidFill>
                <a:srgbClr val="FFC000"/>
              </a:solidFill>
              <a:cs typeface="Calibri" pitchFamily="34" charset="0"/>
            </a:endParaRP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slabe</a:t>
            </a:r>
            <a:r>
              <a:rPr lang="hr-HR" sz="2600" dirty="0" smtClean="0">
                <a:solidFill>
                  <a:prstClr val="white"/>
                </a:solidFill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nekonvencionalne norme </a:t>
            </a:r>
            <a: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  <a:t/>
            </a:r>
            <a:br>
              <a:rPr lang="hr-HR" sz="2400" b="1" dirty="0" smtClean="0">
                <a:solidFill>
                  <a:srgbClr val="FFC000"/>
                </a:solidFill>
                <a:cs typeface="Calibri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Calibri" pitchFamily="34" charset="0"/>
              </a:rPr>
              <a:t>(nastaju i nestaju bez uspostavljanja čvršće strukture)</a:t>
            </a:r>
            <a:endParaRPr lang="hr-HR" sz="2400" dirty="0" smtClean="0">
              <a:solidFill>
                <a:prstClr val="white"/>
              </a:solidFill>
              <a:cs typeface="Calibri" pitchFamily="34" charset="0"/>
            </a:endParaRPr>
          </a:p>
          <a:p>
            <a:pPr marL="457200" indent="-457200">
              <a:buClr>
                <a:prstClr val="white">
                  <a:shade val="95000"/>
                </a:prstClr>
              </a:buClr>
              <a:buSzPct val="100000"/>
            </a:pPr>
            <a:endParaRPr lang="hr-HR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  <a:p>
            <a:pPr marL="457200" indent="-457200">
              <a:buClr>
                <a:prstClr val="white">
                  <a:shade val="95000"/>
                </a:prstClr>
              </a:buClr>
              <a:buSzPct val="100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TIPOVI KOLEKTIVNOG PONAŠANJA: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cs typeface="Calibri" pitchFamily="34" charset="0"/>
              </a:rPr>
              <a:t>raspršeno</a:t>
            </a:r>
          </a:p>
          <a:p>
            <a:pPr marL="1371600" lvl="2" indent="-4572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800" dirty="0" smtClean="0">
                <a:solidFill>
                  <a:prstClr val="white"/>
                </a:solidFill>
                <a:cs typeface="Calibri" pitchFamily="34" charset="0"/>
              </a:rPr>
              <a:t>konvergirajuće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90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71546"/>
            <a:ext cx="9144000" cy="557216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RASPRŠENO KOLEKTIVNO PONAŠANJE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obuhvaća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događaje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koji su relativno</a:t>
            </a:r>
            <a:r>
              <a:rPr lang="vi-VN" sz="24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</a:t>
            </a: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pontani, kratkotrajni, ekspresivni,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bez jasnog cilja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uglavnom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vrlo labavo strukturirani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glasine, moda, modne ludosti, pomama, masovna histerija, panika i javnost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GLASINE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pl-PL" sz="2400" dirty="0" smtClean="0">
                <a:solidFill>
                  <a:prstClr val="white"/>
                </a:solidFill>
                <a:cs typeface="Arial" pitchFamily="34" charset="0"/>
              </a:rPr>
              <a:t>su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neprovjerene informacije </a:t>
            </a:r>
            <a:r>
              <a:rPr lang="pl-PL" sz="2400" dirty="0" smtClean="0">
                <a:solidFill>
                  <a:prstClr val="white"/>
                </a:solidFill>
                <a:cs typeface="Arial" pitchFamily="34" charset="0"/>
              </a:rPr>
              <a:t>koje se prenose neformalno, </a:t>
            </a:r>
            <a:r>
              <a:rPr lang="pl-PL" sz="2400" i="1" dirty="0" smtClean="0">
                <a:solidFill>
                  <a:prstClr val="white"/>
                </a:solidFill>
                <a:cs typeface="Arial" pitchFamily="34" charset="0"/>
              </a:rPr>
              <a:t>„od usta do usta”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Arial" pitchFamily="34" charset="0"/>
              <a:buChar char="−"/>
            </a:pPr>
            <a:r>
              <a:rPr lang="pl-PL" sz="2200" i="1" dirty="0" smtClean="0">
                <a:solidFill>
                  <a:prstClr val="white"/>
                </a:solidFill>
                <a:cs typeface="Arial" pitchFamily="34" charset="0"/>
              </a:rPr>
              <a:t>Koja je razlika između trača (ogovaranja) i glasine?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MODA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podrazumijeva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široko prihvaćanje neke novosti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u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200" dirty="0" smtClean="0">
                <a:solidFill>
                  <a:prstClr val="white"/>
                </a:solidFill>
                <a:cs typeface="Arial" pitchFamily="34" charset="0"/>
              </a:rPr>
              <a:t>određenoj sferi života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000" i="1" dirty="0" smtClean="0">
                <a:solidFill>
                  <a:prstClr val="white"/>
                </a:solidFill>
                <a:cs typeface="Arial" pitchFamily="34" charset="0"/>
              </a:rPr>
              <a:t>(u odjevanju, ukrašavanju, umjetnosti, kulturi, glazbi, plesu...)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  <a:p>
            <a:pPr marL="288000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MODNE LUDOSTI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(eng. fads) </a:t>
            </a:r>
            <a:r>
              <a:rPr lang="hr-HR" sz="2200" dirty="0" smtClean="0">
                <a:solidFill>
                  <a:prstClr val="white"/>
                </a:solidFill>
                <a:cs typeface="Arial" pitchFamily="34" charset="0"/>
              </a:rPr>
              <a:t>– kratkotrajno i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oduševljeno prihvaćanje novosti 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(modni </a:t>
            </a:r>
            <a:r>
              <a:rPr lang="hr-HR" sz="2200" i="1" dirty="0" err="1" smtClean="0">
                <a:solidFill>
                  <a:prstClr val="white"/>
                </a:solidFill>
                <a:cs typeface="Arial" pitchFamily="34" charset="0"/>
              </a:rPr>
              <a:t>hirevi</a:t>
            </a: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5" name="Picture 2" hidden="1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2844" y="3143248"/>
            <a:ext cx="8821859" cy="3543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123 - 124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3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kankosapp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282" y="1314717"/>
            <a:ext cx="8748000" cy="5072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Makankosappo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0918" y="1142984"/>
            <a:ext cx="8856000" cy="531524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60324"/>
            <a:ext cx="8329642" cy="868346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r-HR" sz="42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MAKANKOSAPPO</a:t>
            </a:r>
          </a:p>
        </p:txBody>
      </p:sp>
    </p:spTree>
    <p:extLst>
      <p:ext uri="{BB962C8B-B14F-4D97-AF65-F5344CB8AC3E}">
        <p14:creationId xmlns:p14="http://schemas.microsoft.com/office/powerpoint/2010/main" val="24680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POMAMA, MASOVNA HISTERIJA I PANIKA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oblici  kolektivnoga ponašanja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 mogućim ozbiljnim društvenim posljedicama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</a:p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karakterizira ih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iracionalno ponašanje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povezano s neutemeljenim vjerovanjima, glasinama ili strahovima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</a:b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026" name="Picture 2" descr="D:\BackUp_skola\sociologija\slike\rat-svjetova-orson-welle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7356" y="3063759"/>
            <a:ext cx="3704348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 descr="D:\BackUp_skola\sociologija\slike\kravlje_ludilo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715008" y="3063759"/>
            <a:ext cx="3258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123 - 125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7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144000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JAVNOST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se sastoji od ljudi koji se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zanimaju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za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određena pitanja i nastoje utjecati na odlučivanje 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društvu.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danas se javnost pretežno oblikuje masovnim medijima</a:t>
            </a:r>
          </a:p>
          <a:p>
            <a:pPr marL="745200" lvl="1" indent="-288000">
              <a:spcBef>
                <a:spcPts val="12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vi-V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Javno mnijenje</a:t>
            </a:r>
            <a:r>
              <a:rPr lang="vi-VN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vi-VN" sz="2400" u="sng" dirty="0" smtClean="0">
                <a:solidFill>
                  <a:prstClr val="white"/>
                </a:solidFill>
                <a:cs typeface="Arial" pitchFamily="34" charset="0"/>
              </a:rPr>
              <a:t> je mišljenje javnosti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</a:t>
            </a:r>
            <a:r>
              <a:rPr lang="vi-VN" sz="2400" i="1" dirty="0" smtClean="0">
                <a:solidFill>
                  <a:prstClr val="white"/>
                </a:solidFill>
                <a:cs typeface="Arial" pitchFamily="34" charset="0"/>
              </a:rPr>
              <a:t>odnosno značajnoga broja pojedinaca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i="1" dirty="0" smtClean="0">
                <a:solidFill>
                  <a:prstClr val="white"/>
                </a:solidFill>
                <a:cs typeface="Arial" pitchFamily="34" charset="0"/>
              </a:rPr>
              <a:t>u društvu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)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 o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vi-VN" sz="2400" dirty="0" smtClean="0">
                <a:solidFill>
                  <a:prstClr val="white"/>
                </a:solidFill>
                <a:cs typeface="Arial" pitchFamily="34" charset="0"/>
              </a:rPr>
              <a:t>određenom pitanju</a:t>
            </a:r>
            <a:endParaRPr lang="hr-HR" sz="2400" dirty="0" smtClean="0">
              <a:solidFill>
                <a:prstClr val="white"/>
              </a:solidFill>
              <a:cs typeface="Arial" pitchFamily="34" charset="0"/>
            </a:endParaRPr>
          </a:p>
          <a:p>
            <a:pPr marL="720000" lvl="1" indent="-288000">
              <a:spcBef>
                <a:spcPts val="2400"/>
              </a:spcBef>
              <a:buClr>
                <a:prstClr val="white">
                  <a:shade val="95000"/>
                </a:prstClr>
              </a:buClr>
              <a:buSzPct val="100000"/>
            </a:pPr>
            <a:r>
              <a:rPr lang="hr-HR" sz="2200" i="1" dirty="0" smtClean="0">
                <a:solidFill>
                  <a:prstClr val="white"/>
                </a:solidFill>
                <a:cs typeface="Arial" pitchFamily="34" charset="0"/>
              </a:rPr>
              <a:t>„Skandali su kratkotrajna roba koja se u javnosti najbolje prodaje.”</a:t>
            </a:r>
          </a:p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123 - 125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5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200" dirty="0" smtClean="0">
                <a:latin typeface="Calibri" panose="020F0502020204030204" pitchFamily="34" charset="0"/>
                <a:cs typeface="Calibri" panose="020F0502020204030204" pitchFamily="34" charset="0"/>
              </a:rPr>
              <a:t>KOLEKTIVNO PONAŠANJE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42844" y="1000108"/>
            <a:ext cx="9001156" cy="292895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KONVERGIRAJUĆE KOLEKTIVNO PONAŠANJE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ima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čvršću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strukturu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veću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koncentraciju</a:t>
            </a:r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od raspršenog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GOMILA</a:t>
            </a:r>
            <a:r>
              <a:rPr lang="hr-HR" sz="28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– </a:t>
            </a:r>
            <a:r>
              <a:rPr lang="hr-HR" sz="2400" u="sng" dirty="0" smtClean="0">
                <a:solidFill>
                  <a:prstClr val="white"/>
                </a:solidFill>
                <a:cs typeface="Arial" pitchFamily="34" charset="0"/>
              </a:rPr>
              <a:t>privremeno okupljanje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većeg broja ljudi koji imaju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zajedničko središte pozornosti 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400" dirty="0" smtClean="0">
                <a:solidFill>
                  <a:srgbClr val="FFC000"/>
                </a:solidFill>
                <a:cs typeface="Arial" pitchFamily="34" charset="0"/>
              </a:rPr>
              <a:t>snažno utječu jedni na druge</a:t>
            </a: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Herbert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hr-HR" sz="2400" b="1" dirty="0" smtClean="0">
                <a:solidFill>
                  <a:srgbClr val="FFC000"/>
                </a:solidFill>
                <a:cs typeface="Arial" pitchFamily="34" charset="0"/>
              </a:rPr>
              <a:t>Blumer</a:t>
            </a:r>
            <a:r>
              <a:rPr lang="hr-HR" sz="2400" dirty="0" smtClean="0">
                <a:solidFill>
                  <a:prstClr val="white"/>
                </a:solidFill>
                <a:cs typeface="Arial" pitchFamily="34" charset="0"/>
              </a:rPr>
              <a:t> – četiri tipa gomile</a:t>
            </a: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b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400" i="1" dirty="0" smtClean="0">
                <a:solidFill>
                  <a:prstClr val="white"/>
                </a:solidFill>
                <a:cs typeface="Arial" pitchFamily="34" charset="0"/>
              </a:rPr>
              <a:t>(s obzirom na emocionalnu uključenost sudionika)</a:t>
            </a:r>
            <a:endParaRPr lang="hr-HR" sz="2200" i="1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8107" y="4071942"/>
            <a:ext cx="3643338" cy="500066"/>
          </a:xfrm>
          <a:prstGeom prst="rect">
            <a:avLst/>
          </a:prstGeom>
          <a:solidFill>
            <a:srgbClr val="CC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TIPOVI GOMILE</a:t>
            </a:r>
            <a:endParaRPr lang="hr-H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0800000" flipV="1">
            <a:off x="1837976" y="4786322"/>
            <a:ext cx="1233827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428995" y="4929196"/>
            <a:ext cx="714375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29388" y="4786322"/>
            <a:ext cx="928694" cy="85725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7158" y="5786454"/>
            <a:ext cx="1872000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SLUČAJNA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3899" y="5786454"/>
            <a:ext cx="266318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KONVENCIONALNA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1824" y="5786454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76828" y="5786454"/>
            <a:ext cx="1571636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AKTIVNA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5107786" y="4893479"/>
            <a:ext cx="714378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43768" y="4500570"/>
            <a:ext cx="1571636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RULJA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7716066" y="5428470"/>
            <a:ext cx="42862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125 - 127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9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5" grpId="0" build="allAtOnce" animBg="1"/>
      <p:bldP spid="21" grpId="0" build="allAtOnce" animBg="1"/>
      <p:bldP spid="22" grpId="0" build="allAtOnce" animBg="1"/>
      <p:bldP spid="23" grpId="0" build="allAtOnce" animBg="1"/>
      <p:bldP spid="24" grpId="0" build="allAtOnce" animBg="1"/>
      <p:bldP spid="13" grpId="0" build="allAtOnce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38107" y="1946023"/>
            <a:ext cx="3643338" cy="605080"/>
          </a:xfrm>
          <a:prstGeom prst="rect">
            <a:avLst/>
          </a:prstGeom>
          <a:solidFill>
            <a:srgbClr val="CC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TIPOVI GOMILE</a:t>
            </a:r>
            <a:endParaRPr lang="hr-H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0800000" flipV="1">
            <a:off x="1837976" y="2712910"/>
            <a:ext cx="1233827" cy="785820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428995" y="2855784"/>
            <a:ext cx="714375" cy="42862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29388" y="2712910"/>
            <a:ext cx="928694" cy="85725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7158" y="3713042"/>
            <a:ext cx="1872000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SLUČAJNA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3899" y="3713042"/>
            <a:ext cx="266318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KONVENCIONALNA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1824" y="3713042"/>
            <a:ext cx="2000264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EKSPRESIVNA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76828" y="3713042"/>
            <a:ext cx="1571636" cy="7143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AKTIVNA</a:t>
            </a:r>
            <a:endParaRPr lang="hr-H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5107786" y="2820067"/>
            <a:ext cx="714378" cy="500066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43768" y="2427158"/>
            <a:ext cx="1571636" cy="571504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RULJA</a:t>
            </a:r>
            <a:endParaRPr lang="hr-H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7716066" y="3355058"/>
            <a:ext cx="428628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/>
          <p:cNvSpPr/>
          <p:nvPr/>
        </p:nvSpPr>
        <p:spPr>
          <a:xfrm>
            <a:off x="141871" y="1456370"/>
            <a:ext cx="2182028" cy="1714512"/>
          </a:xfrm>
          <a:prstGeom prst="wedgeRoundRectCallout">
            <a:avLst>
              <a:gd name="adj1" fmla="val -3162"/>
              <a:gd name="adj2" fmla="val 859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traje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najkraće i najmanje je organizirana</a:t>
            </a: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ljudi koji promatraju požar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467544" y="4797152"/>
            <a:ext cx="2461382" cy="1857388"/>
          </a:xfrm>
          <a:prstGeom prst="wedgeRoundRectCallout">
            <a:avLst>
              <a:gd name="adj1" fmla="val 39149"/>
              <a:gd name="adj2" fmla="val -7256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solidFill>
                  <a:prstClr val="black"/>
                </a:solidFill>
                <a:cs typeface="Calibri" pitchFamily="34" charset="0"/>
              </a:rPr>
              <a:t>okuplja se </a:t>
            </a:r>
            <a:r>
              <a:rPr lang="pt-BR" sz="2000" b="1" dirty="0" smtClean="0">
                <a:solidFill>
                  <a:srgbClr val="FF0000"/>
                </a:solidFill>
                <a:cs typeface="Calibri" pitchFamily="34" charset="0"/>
              </a:rPr>
              <a:t>planirano</a:t>
            </a:r>
          </a:p>
          <a:p>
            <a:pPr algn="ctr"/>
            <a:r>
              <a:rPr lang="pt-BR" sz="2000" b="1" dirty="0" smtClean="0">
                <a:solidFill>
                  <a:srgbClr val="FF0000"/>
                </a:solidFill>
                <a:cs typeface="Calibri" pitchFamily="34" charset="0"/>
              </a:rPr>
              <a:t>i regulirano </a:t>
            </a:r>
            <a:endParaRPr lang="hr-HR" sz="2000" b="1" dirty="0" smtClean="0">
              <a:solidFill>
                <a:srgbClr val="FF0000"/>
              </a:solidFill>
              <a:cs typeface="Calibri" pitchFamily="34" charset="0"/>
            </a:endParaRP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publika u kazalištu ili na predavanju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3038624" y="4827984"/>
            <a:ext cx="2571767" cy="1826556"/>
          </a:xfrm>
          <a:prstGeom prst="wedgeRoundRectCallout">
            <a:avLst>
              <a:gd name="adj1" fmla="val 43697"/>
              <a:gd name="adj2" fmla="val -7592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okupila se zbog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želje za</a:t>
            </a:r>
            <a:r>
              <a:rPr lang="hr-HR" sz="2000" b="1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vi-VN" sz="2000" b="1" dirty="0" smtClean="0">
                <a:solidFill>
                  <a:srgbClr val="FF0000"/>
                </a:solidFill>
                <a:cs typeface="Calibri" pitchFamily="34" charset="0"/>
              </a:rPr>
              <a:t>uzbuđenjem ili užitkom</a:t>
            </a:r>
            <a:r>
              <a:rPr lang="vi-VN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sudionika</a:t>
            </a:r>
            <a:endParaRPr lang="hr-HR" sz="2000" dirty="0" smtClean="0">
              <a:solidFill>
                <a:prstClr val="black"/>
              </a:solidFill>
              <a:cs typeface="Calibri" pitchFamily="34" charset="0"/>
            </a:endParaRPr>
          </a:p>
          <a:p>
            <a:pPr algn="ctr"/>
            <a:r>
              <a:rPr lang="vi-VN" sz="2000" dirty="0" smtClean="0">
                <a:solidFill>
                  <a:prstClr val="black"/>
                </a:solidFill>
                <a:cs typeface="Calibri" pitchFamily="34" charset="0"/>
              </a:rPr>
              <a:t> </a:t>
            </a:r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rock koncert ili religijsko okupljanje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5715008" y="4797152"/>
            <a:ext cx="3295905" cy="1857388"/>
          </a:xfrm>
          <a:prstGeom prst="wedgeRoundRectCallout">
            <a:avLst>
              <a:gd name="adj1" fmla="val 14286"/>
              <a:gd name="adj2" fmla="val -7498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pozornost sudionika usmjerena</a:t>
            </a:r>
          </a:p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je na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točno određen cilj </a:t>
            </a:r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i ponašanje je prožeto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snažnim emocijama</a:t>
            </a:r>
          </a:p>
          <a:p>
            <a:pPr algn="ctr"/>
            <a:r>
              <a:rPr lang="pl-PL" sz="2000" i="1" dirty="0" smtClean="0">
                <a:solidFill>
                  <a:prstClr val="black"/>
                </a:solidFill>
                <a:cs typeface="Calibri" pitchFamily="34" charset="0"/>
              </a:rPr>
              <a:t>npr. nogometna utakmica</a:t>
            </a:r>
            <a:endParaRPr lang="hr-HR" sz="2000" i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6544276" y="476672"/>
            <a:ext cx="2500330" cy="1428760"/>
          </a:xfrm>
          <a:prstGeom prst="wedgeRoundRectCallout">
            <a:avLst>
              <a:gd name="adj1" fmla="val 3672"/>
              <a:gd name="adj2" fmla="val 910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kada aktivna gomila poprimi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agresivne</a:t>
            </a:r>
            <a:r>
              <a:rPr lang="pl-PL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pl-PL" sz="2000" dirty="0" smtClean="0">
                <a:solidFill>
                  <a:prstClr val="black"/>
                </a:solidFill>
                <a:cs typeface="Calibri" pitchFamily="34" charset="0"/>
              </a:rPr>
              <a:t>i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rušilačke</a:t>
            </a:r>
            <a:r>
              <a:rPr lang="pl-PL" sz="2000" dirty="0" smtClean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0000"/>
                </a:solidFill>
                <a:cs typeface="Calibri" pitchFamily="34" charset="0"/>
              </a:rPr>
              <a:t>značajke</a:t>
            </a:r>
            <a:endParaRPr lang="hr-HR" sz="2000" b="1" i="1" dirty="0">
              <a:solidFill>
                <a:srgbClr val="FF0000"/>
              </a:solidFill>
              <a:cs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61692" y="0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125 - 127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5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21" grpId="0" build="allAtOnce" animBg="1"/>
      <p:bldP spid="22" grpId="0" build="allAtOnce" animBg="1"/>
      <p:bldP spid="23" grpId="0" build="allAtOnce" animBg="1"/>
      <p:bldP spid="24" grpId="0" build="allAtOnce" animBg="1"/>
      <p:bldP spid="13" grpId="0" build="allAtOnce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7" grpId="0" animBg="1"/>
      <p:bldP spid="27" grpId="1" animBg="1"/>
      <p:bldP spid="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714612" y="214290"/>
            <a:ext cx="3643338" cy="500066"/>
          </a:xfrm>
          <a:prstGeom prst="rect">
            <a:avLst/>
          </a:prstGeom>
          <a:solidFill>
            <a:srgbClr val="CC0000"/>
          </a:solidFill>
          <a:ln w="38100"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prstClr val="white"/>
                </a:solidFill>
                <a:cs typeface="Arial" pitchFamily="34" charset="0"/>
              </a:rPr>
              <a:t>ZNAČAJKE GOMILE</a:t>
            </a:r>
            <a:endParaRPr lang="hr-HR" sz="32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720" y="1285860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SUGESTIBILNOST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37831" y="1285860"/>
            <a:ext cx="2796900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DEINDIVIDUALIZACIJA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72198" y="1285860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dirty="0" smtClean="0">
                <a:solidFill>
                  <a:prstClr val="white"/>
                </a:solidFill>
                <a:cs typeface="Arial" pitchFamily="34" charset="0"/>
              </a:rPr>
              <a:t>OSJEĆAJ NERANJIVOSTI</a:t>
            </a:r>
            <a:endParaRPr lang="hr-HR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cxnSp>
        <p:nvCxnSpPr>
          <p:cNvPr id="27" name="Elbow Connector 26"/>
          <p:cNvCxnSpPr>
            <a:stCxn id="13" idx="2"/>
            <a:endCxn id="14" idx="0"/>
          </p:cNvCxnSpPr>
          <p:nvPr/>
        </p:nvCxnSpPr>
        <p:spPr>
          <a:xfrm rot="5400000">
            <a:off x="2803910" y="-446511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3" idx="2"/>
            <a:endCxn id="16" idx="0"/>
          </p:cNvCxnSpPr>
          <p:nvPr/>
        </p:nvCxnSpPr>
        <p:spPr>
          <a:xfrm rot="16200000" flipH="1">
            <a:off x="5697148" y="-446512"/>
            <a:ext cx="571504" cy="289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3" idx="2"/>
            <a:endCxn id="15" idx="0"/>
          </p:cNvCxnSpPr>
          <p:nvPr/>
        </p:nvCxnSpPr>
        <p:spPr>
          <a:xfrm>
            <a:off x="4536281" y="714356"/>
            <a:ext cx="0" cy="5715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85720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158" y="1857364"/>
            <a:ext cx="25003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pojedinac je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podložniji utjecaju gomile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nekritički</a:t>
            </a:r>
            <a:r>
              <a:rPr lang="hr-HR" sz="20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prihvaća zahtjeve gomile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37831" y="1785926"/>
            <a:ext cx="2796900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3258" y="1857364"/>
            <a:ext cx="28114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gubi osjećaj identiteta i odgovornosti</a:t>
            </a:r>
          </a:p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javlja se osjećaj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anonimnosti</a:t>
            </a:r>
          </a:p>
          <a:p>
            <a:pPr marL="252000" indent="-2520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spremniji je činiti stvari koje inače ne bi činio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72198" y="1785926"/>
            <a:ext cx="2714644" cy="2928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61496" y="1857364"/>
            <a:ext cx="25539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pojedinac se osjeća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moćno</a:t>
            </a:r>
            <a:r>
              <a:rPr lang="hr-HR" sz="2000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i </a:t>
            </a:r>
            <a:r>
              <a:rPr lang="hr-HR" sz="2000" b="1" dirty="0" smtClean="0">
                <a:solidFill>
                  <a:srgbClr val="FFC000"/>
                </a:solidFill>
                <a:cs typeface="Arial" pitchFamily="34" charset="0"/>
              </a:rPr>
              <a:t>nepobjedivo</a:t>
            </a:r>
          </a:p>
          <a:p>
            <a:pPr marL="342900" indent="-342900">
              <a:spcBef>
                <a:spcPts val="1200"/>
              </a:spcBef>
              <a:buFont typeface="Book Antiqua" pitchFamily="18" charset="0"/>
              <a:buChar char="−"/>
            </a:pP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sklon je nasilju,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vandalizmu, </a:t>
            </a:r>
            <a:b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hr-HR" sz="2000" dirty="0" err="1" smtClean="0">
                <a:solidFill>
                  <a:prstClr val="white"/>
                </a:solidFill>
                <a:cs typeface="Arial" pitchFamily="34" charset="0"/>
              </a:rPr>
              <a:t>krađama..</a:t>
            </a:r>
            <a:r>
              <a:rPr lang="hr-HR" sz="2000" dirty="0" smtClean="0">
                <a:solidFill>
                  <a:prstClr val="white"/>
                </a:solidFill>
                <a:cs typeface="Arial" pitchFamily="34" charset="0"/>
              </a:rPr>
              <a:t>.</a:t>
            </a:r>
            <a:endParaRPr lang="hr-HR" sz="2000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44" name="Picture 43" descr="gomila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142876" y="4429132"/>
            <a:ext cx="3500430" cy="22823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0" name="Picture 49" descr="gomila3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428860" y="4439723"/>
            <a:ext cx="4490420" cy="2282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9" name="Picture 48" descr="gomila4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500694" y="4441968"/>
            <a:ext cx="3478623" cy="22815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1" name="Picture 50" descr="gomila2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544238" y="4452945"/>
            <a:ext cx="3423600" cy="2282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125 - 127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71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 animBg="1"/>
      <p:bldP spid="16" grpId="0" build="allAtOnce" animBg="1"/>
      <p:bldP spid="38" grpId="0" animBg="1"/>
      <p:bldP spid="39" grpId="0" build="p"/>
      <p:bldP spid="40" grpId="0" animBg="1"/>
      <p:bldP spid="41" grpId="0" build="p"/>
      <p:bldP spid="42" grpId="0" animBg="1"/>
      <p:bldP spid="4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107 - 108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SOCIJALNA KONSTRUKCIJA ZBILJE</a:t>
            </a:r>
            <a:endParaRPr lang="hr-HR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7029" y="874812"/>
            <a:ext cx="9216008" cy="5786454"/>
          </a:xfrm>
        </p:spPr>
        <p:txBody>
          <a:bodyPr>
            <a:noAutofit/>
          </a:bodyPr>
          <a:lstStyle/>
          <a:p>
            <a:pPr indent="-324000"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Peter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Berger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Thomas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Luckmann</a:t>
            </a:r>
            <a:r>
              <a:rPr lang="hr-HR" sz="2200" dirty="0" smtClean="0">
                <a:latin typeface="+mj-lt"/>
                <a:cs typeface="Calibri" panose="020F0502020204030204" pitchFamily="34" charset="0"/>
              </a:rPr>
              <a:t> – </a:t>
            </a: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Socijalna konstrukcija zbilje</a:t>
            </a:r>
          </a:p>
          <a:p>
            <a:pPr indent="-324000">
              <a:lnSpc>
                <a:spcPct val="110000"/>
              </a:lnSpc>
              <a:spcBef>
                <a:spcPts val="3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interakcijom</a:t>
            </a:r>
            <a:r>
              <a:rPr lang="hr-HR" sz="2400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pojedinaca društvo se </a:t>
            </a: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iznova konstruira</a:t>
            </a:r>
          </a:p>
          <a:p>
            <a:pPr indent="-324000">
              <a:lnSpc>
                <a:spcPct val="110000"/>
              </a:lnSpc>
              <a:spcBef>
                <a:spcPts val="300"/>
              </a:spcBef>
              <a:buSzPct val="100000"/>
              <a:buFont typeface="Arial" pitchFamily="34" charset="0"/>
              <a:buChar char="−"/>
            </a:pPr>
            <a:r>
              <a:rPr lang="hr-HR" sz="2400" b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jezik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– sredstvo učvršćivanja društvene zbilje</a:t>
            </a:r>
          </a:p>
          <a:p>
            <a:pPr lvl="1" indent="-324000">
              <a:lnSpc>
                <a:spcPct val="110000"/>
              </a:lnSpc>
              <a:spcBef>
                <a:spcPts val="0"/>
              </a:spcBef>
              <a:buSzPct val="100000"/>
              <a:buFont typeface="Arial" pitchFamily="34" charset="0"/>
              <a:buChar char="−"/>
            </a:pPr>
            <a:r>
              <a:rPr lang="hr-HR" dirty="0" smtClean="0">
                <a:latin typeface="+mj-lt"/>
                <a:cs typeface="Calibri" panose="020F0502020204030204" pitchFamily="34" charset="0"/>
              </a:rPr>
              <a:t>imenujemo nešto i time ga stavljamo u definirane granice (objektiviziramo) – </a:t>
            </a: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stvaramo objektivnu zbilju</a:t>
            </a:r>
            <a:endParaRPr lang="hr-HR" sz="2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  <a:p>
            <a:pPr marL="288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DEFINICIJA SITUACIJE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– način na koji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shvaćamo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interpretiramo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 neposredne okolnosti u kojima se nalazimo – </a:t>
            </a:r>
            <a:r>
              <a:rPr lang="hr-HR" sz="2400" i="1" dirty="0" smtClean="0">
                <a:latin typeface="+mj-lt"/>
                <a:cs typeface="Calibri" panose="020F0502020204030204" pitchFamily="34" charset="0"/>
              </a:rPr>
              <a:t>kultura (skup značenja) i socijalizacija (usvajanje tih značenja)</a:t>
            </a:r>
          </a:p>
          <a:p>
            <a:pPr marL="288000" indent="0">
              <a:spcBef>
                <a:spcPts val="1200"/>
              </a:spcBef>
              <a:buNone/>
            </a:pPr>
            <a:r>
              <a:rPr lang="hr-H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THOMASOV TEOREM </a:t>
            </a:r>
            <a:r>
              <a:rPr lang="hr-HR" sz="2400" dirty="0" smtClean="0">
                <a:latin typeface="+mj-lt"/>
                <a:cs typeface="Calibri" panose="020F0502020204030204" pitchFamily="34" charset="0"/>
              </a:rPr>
              <a:t>– ako ljudi definiraju situaciju kao realnu, ona je realna u svojim posljedicama </a:t>
            </a:r>
            <a:r>
              <a:rPr lang="hr-HR" sz="2000" i="1" dirty="0" smtClean="0">
                <a:latin typeface="+mj-lt"/>
                <a:cs typeface="Calibri" panose="020F0502020204030204" pitchFamily="34" charset="0"/>
              </a:rPr>
              <a:t>(William I. Thomas)</a:t>
            </a:r>
          </a:p>
          <a:p>
            <a:pPr indent="-324000"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latin typeface="+mj-lt"/>
                <a:cs typeface="Calibri" panose="020F0502020204030204" pitchFamily="34" charset="0"/>
              </a:rPr>
              <a:t>ljudi ne reagiraju samo na objektivne značajke neke situacije, nego i na </a:t>
            </a:r>
            <a:r>
              <a:rPr lang="hr-HR" sz="2200" b="1" i="1" dirty="0" smtClean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značenje koje situacija ima za njih</a:t>
            </a:r>
          </a:p>
          <a:p>
            <a:pPr indent="-324000">
              <a:spcBef>
                <a:spcPts val="600"/>
              </a:spcBef>
              <a:buClr>
                <a:prstClr val="white">
                  <a:shade val="95000"/>
                </a:prstClr>
              </a:buClr>
              <a:buSzPct val="100000"/>
              <a:buFont typeface="Arial" pitchFamily="34" charset="0"/>
              <a:buChar char="−"/>
            </a:pP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primjer: poker blefiranje, banka i podizanje pologa,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Welsova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radiodrama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(1938.), 2012. i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majanski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hr-HR" sz="2200" i="1" dirty="0" err="1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kalendar..</a:t>
            </a:r>
            <a:r>
              <a:rPr lang="hr-HR" sz="2200" i="1" dirty="0" smtClea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7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40" y="71414"/>
            <a:ext cx="88582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O KOLEKTIVNOM PONAŠANJU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000108"/>
            <a:ext cx="9001156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TRI TEORIJE O KOLEKTIVNOM PONAŠANJU: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zaraze</a:t>
            </a:r>
            <a:r>
              <a:rPr lang="hr-HR" sz="2400" b="1" dirty="0" smtClean="0">
                <a:solidFill>
                  <a:prstClr val="white"/>
                </a:solidFill>
                <a:cs typeface="Calibri" panose="020F0502020204030204" pitchFamily="34" charset="0"/>
              </a:rPr>
              <a:t> </a:t>
            </a: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(Gustave </a:t>
            </a:r>
            <a:r>
              <a:rPr lang="hr-HR" sz="2400" b="1" i="1" dirty="0" smtClean="0">
                <a:solidFill>
                  <a:srgbClr val="FFC000"/>
                </a:solidFill>
                <a:cs typeface="Calibri" panose="020F0502020204030204" pitchFamily="34" charset="0"/>
              </a:rPr>
              <a:t>Le Bon</a:t>
            </a: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)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gomila zarazi ljude pa se oni počnu ponašati iracionalno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imitacija, sugestibilnost i cirkularna reakcija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konvergencije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motivi formiranja gomile prethode formiranju gomile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pojedinci su se skupili radi sličnih problema i sklonosti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npr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. okupljanje rasistički nastrojenih pojedinaca</a:t>
            </a:r>
          </a:p>
          <a:p>
            <a:pPr marL="648000" lvl="1" indent="-360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100000"/>
              <a:buFont typeface="+mj-lt"/>
              <a:buAutoNum type="arabicPeriod"/>
            </a:pPr>
            <a:r>
              <a:rPr lang="hr-HR" sz="2400" dirty="0" smtClean="0">
                <a:solidFill>
                  <a:prstClr val="white"/>
                </a:solidFill>
                <a:cs typeface="Calibri" panose="020F0502020204030204" pitchFamily="34" charset="0"/>
              </a:rPr>
              <a:t>teorija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nastajućih normi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pojedinac ili manja skupina pojedinaca 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u gomili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stvaraju nove norme</a:t>
            </a:r>
            <a:r>
              <a:rPr lang="hr-H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 koje onda ostali nekritički prihvaćaju i slijede</a:t>
            </a:r>
          </a:p>
          <a:p>
            <a:pPr marL="1080000" lvl="2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100000"/>
              <a:buFont typeface="Calibri" panose="020F0502020204030204" pitchFamily="34" charset="0"/>
              <a:buChar char="–"/>
            </a:pP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npr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. paljenje upaljača na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rock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 koncertu ili bacanje cigle u izlog </a:t>
            </a:r>
            <a:endParaRPr lang="hr-HR" sz="2400" i="1" dirty="0" smtClean="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42910" y="1857364"/>
            <a:ext cx="3071834" cy="684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57996" y="1857364"/>
            <a:ext cx="3785970" cy="684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8794" y="357166"/>
            <a:ext cx="5143536" cy="827298"/>
          </a:xfrm>
          <a:prstGeom prst="rect">
            <a:avLst/>
          </a:prstGeom>
          <a:solidFill>
            <a:srgbClr val="3366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KOLEKTIVNO PONAŠANJE</a:t>
            </a:r>
            <a:endParaRPr lang="hr-HR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910" y="1857364"/>
            <a:ext cx="3071834" cy="428628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RASPRŠENO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7752" y="1857364"/>
            <a:ext cx="3785970" cy="4286280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KONVERGIRAJUĆE</a:t>
            </a:r>
            <a:endParaRPr lang="hr-HR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cxnSp>
        <p:nvCxnSpPr>
          <p:cNvPr id="5" name="Elbow Connector 4"/>
          <p:cNvCxnSpPr>
            <a:stCxn id="2" idx="2"/>
            <a:endCxn id="3" idx="0"/>
          </p:cNvCxnSpPr>
          <p:nvPr/>
        </p:nvCxnSpPr>
        <p:spPr>
          <a:xfrm rot="5400000">
            <a:off x="3003245" y="360047"/>
            <a:ext cx="672900" cy="232173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2" idx="2"/>
            <a:endCxn id="4" idx="0"/>
          </p:cNvCxnSpPr>
          <p:nvPr/>
        </p:nvCxnSpPr>
        <p:spPr>
          <a:xfrm rot="16200000" flipH="1">
            <a:off x="5289199" y="395826"/>
            <a:ext cx="672900" cy="225017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21505" y="2571744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GLASINE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1505" y="3214686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MODA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1505" y="3857628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MODNE LUDOSTI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1505" y="4500570"/>
            <a:ext cx="2714644" cy="85725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POMAMA, MASOVNA HISTERIJA I PANIKA</a:t>
            </a:r>
            <a:endParaRPr lang="hr-HR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1505" y="5500702"/>
            <a:ext cx="2714644" cy="500066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JAVNOST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072066" y="2571744"/>
            <a:ext cx="3357586" cy="2786082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algn="ctr"/>
            <a:r>
              <a:rPr lang="hr-HR" sz="28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GOMILA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72066" y="5500702"/>
            <a:ext cx="3357586" cy="500066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RULJA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4942" y="307181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SLUČAJNA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14942" y="363019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KONVENCIONALNA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14942" y="418857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EKSPRESIVNA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14942" y="4746950"/>
            <a:ext cx="3071834" cy="468000"/>
          </a:xfrm>
          <a:prstGeom prst="rect">
            <a:avLst/>
          </a:prstGeom>
          <a:solidFill>
            <a:srgbClr val="00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AKTIVNA</a:t>
            </a:r>
            <a:endParaRPr lang="hr-HR" sz="2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9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2" grpId="0" build="allAtOnce" animBg="1"/>
      <p:bldP spid="3" grpId="0" animBg="1"/>
      <p:bldP spid="4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40" y="71414"/>
            <a:ext cx="8858280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KORISNI LINKOVI		   		 </a:t>
            </a:r>
            <a:r>
              <a:rPr lang="hr-HR" sz="20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(za lakše učenje)</a:t>
            </a:r>
            <a:endParaRPr lang="hr-HR" sz="4000" b="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496" y="908720"/>
            <a:ext cx="9108504" cy="57150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88000" lvl="0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SOCIJALNA INTERAKCIJA (od 5:40 min)</a:t>
            </a:r>
          </a:p>
          <a:p>
            <a:pPr marL="745200" lvl="1" indent="-28800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https://youtu.be/UUukBV82P9A?t=339</a:t>
            </a:r>
            <a:endParaRPr lang="hr-HR" sz="2000" dirty="0" smtClean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prstClr val="white">
                  <a:shade val="95000"/>
                </a:prst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DRUŠTVENE 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GRUPE </a:t>
            </a:r>
            <a:r>
              <a:rPr lang="hr-HR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(10 </a:t>
            </a:r>
            <a:r>
              <a:rPr lang="hr-HR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min)</a:t>
            </a:r>
            <a:endParaRPr lang="hr-HR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2"/>
              </a:rPr>
              <a:t>https</a:t>
            </a: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2"/>
              </a:rPr>
              <a:t>://youtu.be/_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2"/>
              </a:rPr>
              <a:t>wFZ5Dbj8DA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  </a:t>
            </a:r>
            <a:endParaRPr lang="hr-HR" sz="2000" dirty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FORMALNE ORGANIZACIJE I BIROKRACIJA (do 5:30 min)</a:t>
            </a: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3"/>
              </a:rPr>
              <a:t>https://</a:t>
            </a:r>
            <a:r>
              <a:rPr lang="hr-HR" sz="2000" dirty="0" smtClean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  <a:hlinkClick r:id="rId3"/>
              </a:rPr>
              <a:t>youtu.be/YDuBh7VbGgU</a:t>
            </a:r>
            <a:endParaRPr lang="hr-HR" sz="2000" dirty="0" smtClean="0">
              <a:solidFill>
                <a:schemeClr val="bg1"/>
              </a:solidFill>
              <a:highlight>
                <a:srgbClr val="FFFF00"/>
              </a:highlight>
              <a:ea typeface="Calibri"/>
              <a:cs typeface="Times New Roman"/>
            </a:endParaRPr>
          </a:p>
          <a:p>
            <a:pPr marL="288000" indent="-288000">
              <a:spcBef>
                <a:spcPts val="18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UPUTE KAKO AKTIVIRATI HRVATSKE TITLOVE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5200" lvl="1" indent="-288000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Calibri" panose="020F0502020204030204" pitchFamily="34" charset="0"/>
              <a:buChar char="–"/>
            </a:pPr>
            <a:r>
              <a:rPr lang="hr-HR" sz="2000" dirty="0">
                <a:solidFill>
                  <a:schemeClr val="bg1"/>
                </a:solidFill>
                <a:highlight>
                  <a:srgbClr val="FFFF00"/>
                </a:highlight>
                <a:ea typeface="Calibri"/>
                <a:cs typeface="Times New Roman"/>
              </a:rPr>
              <a:t>https://drive.google.com/file/d/1abXh5M2vnIFBxURvfSbzcNkp9YV0o_n_/view</a:t>
            </a:r>
          </a:p>
        </p:txBody>
      </p:sp>
    </p:spTree>
    <p:extLst>
      <p:ext uri="{BB962C8B-B14F-4D97-AF65-F5344CB8AC3E}">
        <p14:creationId xmlns:p14="http://schemas.microsoft.com/office/powerpoint/2010/main" val="5443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TEORIJE SOCIJALNE INTERAKCIJE</a:t>
            </a:r>
            <a:endParaRPr lang="hr-HR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124744"/>
            <a:ext cx="8715404" cy="5286412"/>
          </a:xfrm>
        </p:spPr>
        <p:txBody>
          <a:bodyPr>
            <a:normAutofit/>
          </a:bodyPr>
          <a:lstStyle/>
          <a:p>
            <a:pPr marL="651510" indent="-51435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Horton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</a:t>
            </a: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Herbert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DRAMATURŠKI PRISTUP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Erving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Goffman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ETNOMETODOLOGIJA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Harold</a:t>
            </a:r>
            <a:r>
              <a:rPr lang="hr-HR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Garfinkel</a:t>
            </a:r>
            <a:endParaRPr lang="hr-H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51510" indent="-514350">
              <a:spcBef>
                <a:spcPts val="3600"/>
              </a:spcBef>
              <a:buSzPct val="100000"/>
              <a:buFont typeface="+mj-lt"/>
              <a:buAutoNum type="arabicPeriod"/>
            </a:pPr>
            <a:r>
              <a:rPr lang="hr-H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TEORIJA SOCIJALNE RAZMJENE</a:t>
            </a:r>
          </a:p>
          <a:p>
            <a:pPr marL="972185" lvl="1" indent="-288000">
              <a:spcBef>
                <a:spcPts val="0"/>
              </a:spcBef>
              <a:buSzPct val="100000"/>
              <a:buFont typeface="Arial" pitchFamily="34" charset="0"/>
              <a:buChar char="–"/>
            </a:pP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George </a:t>
            </a:r>
            <a:r>
              <a:rPr lang="hr-H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Casper</a:t>
            </a:r>
            <a:r>
              <a:rPr lang="hr-H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000" b="1" i="1" dirty="0" err="1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Homans</a:t>
            </a:r>
            <a:endParaRPr lang="hr-HR" sz="2000" b="1" i="1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108 - 110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329642" cy="868346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/>
          </a:bodyPr>
          <a:lstStyle/>
          <a:p>
            <a:r>
              <a:rPr lang="hr-HR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71546"/>
            <a:ext cx="9144032" cy="5643602"/>
          </a:xfrm>
        </p:spPr>
        <p:txBody>
          <a:bodyPr>
            <a:normAutofit/>
          </a:bodyPr>
          <a:lstStyle/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Charles Horton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Cooley</a:t>
            </a:r>
            <a:r>
              <a:rPr lang="hr-HR" sz="2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 George Herbert </a:t>
            </a:r>
            <a:r>
              <a:rPr lang="hr-HR" sz="2600" b="1" i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Mead</a:t>
            </a:r>
            <a:endParaRPr lang="hr-HR" sz="26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naš život se odvija u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fizičkoj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simboličkoj okolini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pridajemo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značenje</a:t>
            </a:r>
            <a:r>
              <a:rPr lang="hr-HR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ponašamo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 na osnovi slika, zvukova i drugih podražaja iz okoline</a:t>
            </a:r>
          </a:p>
          <a:p>
            <a:pPr lvl="1">
              <a:spcBef>
                <a:spcPts val="600"/>
              </a:spcBef>
              <a:buClrTx/>
              <a:buFont typeface="Calibri" panose="020F0502020204030204" pitchFamily="34" charset="0"/>
              <a:buChar char="—"/>
            </a:pPr>
            <a:r>
              <a:rPr lang="hr-HR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npr. pridavanje značenja košulji, zastavi, krpi…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bez pridavanja značenja, naše akcije bi bile slučajne, neorganizirane i bez smisla</a:t>
            </a:r>
          </a:p>
          <a:p>
            <a:pPr indent="-324000">
              <a:spcBef>
                <a:spcPts val="1800"/>
              </a:spcBef>
              <a:buClrTx/>
              <a:buFont typeface="Calibri" panose="020F0502020204030204" pitchFamily="34" charset="0"/>
              <a:buChar char="—"/>
            </a:pP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interakcija se zasniva na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simbolima</a:t>
            </a:r>
            <a:r>
              <a:rPr lang="hr-HR" sz="2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koji prenose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informacije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koje ljudi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interpretiraju</a:t>
            </a:r>
            <a:r>
              <a:rPr lang="hr-H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ovisno o situaciji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SIMBOLIČKI INTERAKCIONIZAM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109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84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astava_rh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7504" y="404664"/>
            <a:ext cx="4561020" cy="2424943"/>
          </a:xfrm>
          <a:prstGeom prst="rect">
            <a:avLst/>
          </a:prstGeom>
        </p:spPr>
      </p:pic>
      <p:pic>
        <p:nvPicPr>
          <p:cNvPr id="7" name="Picture 6" descr="krpa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240979" y="404664"/>
            <a:ext cx="3637415" cy="2424943"/>
          </a:xfrm>
          <a:prstGeom prst="rect">
            <a:avLst/>
          </a:prstGeom>
        </p:spPr>
      </p:pic>
      <p:pic>
        <p:nvPicPr>
          <p:cNvPr id="12" name="Picture 11" descr="Zastava_EU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068960"/>
            <a:ext cx="3083412" cy="2058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zastava_kine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2987824" y="4579201"/>
            <a:ext cx="3095482" cy="2058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Slika 13" descr="zastav.gif"/>
          <p:cNvPicPr>
            <a:picLocks noChangeAspect="1"/>
          </p:cNvPicPr>
          <p:nvPr/>
        </p:nvPicPr>
        <p:blipFill>
          <a:blip r:embed="rId6"/>
          <a:srcRect r="7315"/>
          <a:stretch>
            <a:fillRect/>
          </a:stretch>
        </p:blipFill>
        <p:spPr>
          <a:xfrm>
            <a:off x="5782099" y="3068960"/>
            <a:ext cx="3105016" cy="205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9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11419</TotalTime>
  <Words>2741</Words>
  <Application>Microsoft Office PowerPoint</Application>
  <PresentationFormat>On-screen Show (4:3)</PresentationFormat>
  <Paragraphs>573</Paragraphs>
  <Slides>62</Slides>
  <Notes>3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marketing_tema</vt:lpstr>
      <vt:lpstr>PowerPoint Presentation</vt:lpstr>
      <vt:lpstr>SOCIJALNA INTERAKCIJA</vt:lpstr>
      <vt:lpstr>KOMUNIKACIJA</vt:lpstr>
      <vt:lpstr>PowerPoint Presentation</vt:lpstr>
      <vt:lpstr>PowerPoint Presentation</vt:lpstr>
      <vt:lpstr>SOCIJALNA KONSTRUKCIJA ZBILJE</vt:lpstr>
      <vt:lpstr>TEORIJE SOCIJALNE INTERAKCIJE</vt:lpstr>
      <vt:lpstr>SIMBOLIČKI INTERAKCIONIZAM</vt:lpstr>
      <vt:lpstr>PowerPoint Presentation</vt:lpstr>
      <vt:lpstr>DRAMATURŠKI PRISTUP</vt:lpstr>
      <vt:lpstr>ETNOMETODOLOGIJA</vt:lpstr>
      <vt:lpstr>TEORIJA SOCIJALNE RAZMJENE</vt:lpstr>
      <vt:lpstr>TEORIJA SOCIJALNE RAZMJENE</vt:lpstr>
      <vt:lpstr>DRUŠTVENE GRUPE</vt:lpstr>
      <vt:lpstr>PowerPoint Presentation</vt:lpstr>
      <vt:lpstr>PRIMARNE I SEKUNDARNE GRUPE</vt:lpstr>
      <vt:lpstr>PRIMARNE I SEKUNDARNE GRUPE</vt:lpstr>
      <vt:lpstr>REFERENTNE GRUPE</vt:lpstr>
      <vt:lpstr>REFERENTNE GRUPE </vt:lpstr>
      <vt:lpstr>PONAVLJANJE</vt:lpstr>
      <vt:lpstr>GRUPNA DINAMIKA</vt:lpstr>
      <vt:lpstr>PowerPoint Presentation</vt:lpstr>
      <vt:lpstr>PowerPoint Presentation</vt:lpstr>
      <vt:lpstr>VODSTVO GRUPE</vt:lpstr>
      <vt:lpstr>VODSTVO GRUPE</vt:lpstr>
      <vt:lpstr>PowerPoint Presentation</vt:lpstr>
      <vt:lpstr>PowerPoint Presentation</vt:lpstr>
      <vt:lpstr>TIPOVI VOĐENJA GRUPE</vt:lpstr>
      <vt:lpstr>GRUPE ključni pojmovi</vt:lpstr>
      <vt:lpstr>ORGANIZACIJE</vt:lpstr>
      <vt:lpstr>TIPOVI ORGANIZACIJA</vt:lpstr>
      <vt:lpstr>PowerPoint Presentation</vt:lpstr>
      <vt:lpstr>PowerPoint Presentation</vt:lpstr>
      <vt:lpstr>TIPOVI ORGANIZACIJA</vt:lpstr>
      <vt:lpstr>TIPOVI ORGANIZACIJA</vt:lpstr>
      <vt:lpstr>TIPOVI ORGANIZACIJA</vt:lpstr>
      <vt:lpstr>TOTALNE INSTITUCIJE I KARCERALNO DRUŠTVO</vt:lpstr>
      <vt:lpstr>ORGANIZACIJE ključni pojmovi</vt:lpstr>
      <vt:lpstr>BIROKRACIJA</vt:lpstr>
      <vt:lpstr>BIROKRACIJA</vt:lpstr>
      <vt:lpstr>PowerPoint Presentation</vt:lpstr>
      <vt:lpstr>BIROKRACIJA</vt:lpstr>
      <vt:lpstr>DISFUNKCIJE BIROKRACIJE (R. Michels)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BIROKRACIJA NA DJELU</vt:lpstr>
      <vt:lpstr>PowerPoint Presentation</vt:lpstr>
      <vt:lpstr>KOLEKTIVNO PONAŠANJE</vt:lpstr>
      <vt:lpstr>KOLEKTIVNO PONAŠANJE</vt:lpstr>
      <vt:lpstr>PowerPoint Presentation</vt:lpstr>
      <vt:lpstr>KOLEKTIVNO PONAŠANJE</vt:lpstr>
      <vt:lpstr>KOLEKTIVNO PONAŠANJE</vt:lpstr>
      <vt:lpstr>KOLEKTIVNO PONAŠANJE</vt:lpstr>
      <vt:lpstr>PowerPoint Presentation</vt:lpstr>
      <vt:lpstr>PowerPoint Presentation</vt:lpstr>
      <vt:lpstr>TEORIJE O KOLEKTIVNOM PONAŠANJU</vt:lpstr>
      <vt:lpstr>PowerPoint Presentation</vt:lpstr>
      <vt:lpstr>KORISNI LINKOVI        (za lakše učenje)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cornx</dc:creator>
  <cp:lastModifiedBy>cornx</cp:lastModifiedBy>
  <cp:revision>1284</cp:revision>
  <dcterms:created xsi:type="dcterms:W3CDTF">2012-10-26T08:37:40Z</dcterms:created>
  <dcterms:modified xsi:type="dcterms:W3CDTF">2019-02-16T21:09:04Z</dcterms:modified>
</cp:coreProperties>
</file>